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9" r:id="rId3"/>
    <p:sldId id="300" r:id="rId4"/>
    <p:sldId id="281" r:id="rId5"/>
    <p:sldId id="301" r:id="rId6"/>
    <p:sldId id="296" r:id="rId7"/>
    <p:sldId id="302" r:id="rId8"/>
    <p:sldId id="297" r:id="rId9"/>
    <p:sldId id="283" r:id="rId10"/>
    <p:sldId id="299" r:id="rId11"/>
    <p:sldId id="303" r:id="rId12"/>
    <p:sldId id="285" r:id="rId13"/>
    <p:sldId id="304" r:id="rId14"/>
    <p:sldId id="293" r:id="rId15"/>
    <p:sldId id="305" r:id="rId16"/>
    <p:sldId id="287" r:id="rId17"/>
    <p:sldId id="294" r:id="rId18"/>
    <p:sldId id="291" r:id="rId1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2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EFC5C77-EE50-400D-A3EA-18E8A3546BD1}" type="slidenum">
              <a:rPr lang="lv-LV"/>
              <a:pPr>
                <a:defRPr/>
              </a:pPr>
              <a:t>‹#›</a:t>
            </a:fld>
            <a:endParaRPr lang="lv-LV"/>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5BC086F-265C-4581-8BFE-90BD815B643A}" type="slidenum">
              <a:rPr lang="lv-LV"/>
              <a:pPr>
                <a:defRPr/>
              </a:pPr>
              <a:t>‹#›</a:t>
            </a:fld>
            <a:endParaRPr lang="lv-LV"/>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5FC709A-F591-49F2-A033-91B1E2332988}" type="slidenum">
              <a:rPr lang="lv-LV"/>
              <a:pPr>
                <a:defRPr/>
              </a:pPr>
              <a:t>‹#›</a:t>
            </a:fld>
            <a:endParaRPr lang="lv-LV"/>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905F5AE-1223-4AF5-868B-0C230B15C337}" type="slidenum">
              <a:rPr lang="lv-LV"/>
              <a:pPr>
                <a:defRPr/>
              </a:pPr>
              <a:t>‹#›</a:t>
            </a:fld>
            <a:endParaRPr lang="lv-LV"/>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9597FB2-C9A5-4850-BC26-386107BF1221}" type="slidenum">
              <a:rPr lang="lv-LV"/>
              <a:pPr>
                <a:defRPr/>
              </a:pPr>
              <a:t>‹#›</a:t>
            </a:fld>
            <a:endParaRPr lang="lv-LV"/>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9C98904-095A-4C99-94BF-56CB23749AF5}" type="slidenum">
              <a:rPr lang="lv-LV"/>
              <a:pPr>
                <a:defRPr/>
              </a:pPr>
              <a:t>‹#›</a:t>
            </a:fld>
            <a:endParaRPr lang="lv-LV"/>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1DB5B3AA-EDED-4039-B270-3587BA33E2EE}" type="slidenum">
              <a:rPr lang="lv-LV"/>
              <a:pPr>
                <a:defRPr/>
              </a:pPr>
              <a:t>‹#›</a:t>
            </a:fld>
            <a:endParaRPr lang="lv-LV"/>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FE80A52-2B5D-47FF-8E3A-7C3FB599D2F3}" type="slidenum">
              <a:rPr lang="lv-LV"/>
              <a:pPr>
                <a:defRPr/>
              </a:pPr>
              <a:t>‹#›</a:t>
            </a:fld>
            <a:endParaRPr lang="lv-LV"/>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8C832E6-5089-4FDD-88EF-6CBC6DE3A4C3}" type="slidenum">
              <a:rPr lang="lv-LV"/>
              <a:pPr>
                <a:defRPr/>
              </a:pPr>
              <a:t>‹#›</a:t>
            </a:fld>
            <a:endParaRPr lang="lv-LV"/>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D49004F-34A6-4ACE-8DC3-784319192DB8}" type="slidenum">
              <a:rPr lang="lv-LV"/>
              <a:pPr>
                <a:defRPr/>
              </a:pPr>
              <a:t>‹#›</a:t>
            </a:fld>
            <a:endParaRPr lang="lv-LV"/>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EE3D2B9-D9D2-47EB-B415-0776AA551D51}" type="slidenum">
              <a:rPr lang="lv-LV"/>
              <a:pPr>
                <a:defRPr/>
              </a:pPr>
              <a:t>‹#›</a:t>
            </a:fld>
            <a:endParaRPr lang="lv-LV"/>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7298CAF-40AA-41CF-B3CC-668AD93A9EC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42938" y="0"/>
            <a:ext cx="7772400" cy="1143000"/>
          </a:xfrm>
        </p:spPr>
        <p:txBody>
          <a:bodyPr/>
          <a:lstStyle/>
          <a:p>
            <a:pPr eaLnBrk="1" hangingPunct="1"/>
            <a:r>
              <a:rPr lang="lv-LV" sz="4000" b="1" dirty="0" smtClean="0"/>
              <a:t>Mt.18:23-35 “Lielā piedošana”</a:t>
            </a:r>
          </a:p>
        </p:txBody>
      </p:sp>
      <p:sp>
        <p:nvSpPr>
          <p:cNvPr id="2051" name="Rectangle 3"/>
          <p:cNvSpPr>
            <a:spLocks noChangeArrowheads="1"/>
          </p:cNvSpPr>
          <p:nvPr/>
        </p:nvSpPr>
        <p:spPr bwMode="auto">
          <a:xfrm>
            <a:off x="2571750" y="857250"/>
            <a:ext cx="6572250" cy="461963"/>
          </a:xfrm>
          <a:prstGeom prst="rect">
            <a:avLst/>
          </a:prstGeom>
          <a:noFill/>
          <a:ln w="9525">
            <a:noFill/>
            <a:miter lim="800000"/>
            <a:headEnd/>
            <a:tailEnd/>
          </a:ln>
        </p:spPr>
        <p:txBody>
          <a:bodyPr>
            <a:spAutoFit/>
          </a:bodyPr>
          <a:lstStyle/>
          <a:p>
            <a:pPr algn="r">
              <a:buFont typeface="Wingdings" pitchFamily="2" charset="2"/>
              <a:buNone/>
            </a:pPr>
            <a:r>
              <a:rPr lang="lv-LV" sz="2400" b="1">
                <a:latin typeface="Verdana" pitchFamily="34" charset="0"/>
              </a:rPr>
              <a:t>māc. Roberts Otomers</a:t>
            </a:r>
          </a:p>
        </p:txBody>
      </p:sp>
      <p:pic>
        <p:nvPicPr>
          <p:cNvPr id="2052" name="Picture 3" descr="DOVE019"/>
          <p:cNvPicPr>
            <a:picLocks noChangeAspect="1" noChangeArrowheads="1"/>
          </p:cNvPicPr>
          <p:nvPr/>
        </p:nvPicPr>
        <p:blipFill>
          <a:blip r:embed="rId2" cstate="print"/>
          <a:srcRect/>
          <a:stretch>
            <a:fillRect/>
          </a:stretch>
        </p:blipFill>
        <p:spPr bwMode="auto">
          <a:xfrm>
            <a:off x="0" y="0"/>
            <a:ext cx="720725" cy="1025525"/>
          </a:xfrm>
          <a:prstGeom prst="rect">
            <a:avLst/>
          </a:prstGeom>
          <a:noFill/>
          <a:ln w="9525">
            <a:noFill/>
            <a:miter lim="800000"/>
            <a:headEnd/>
            <a:tailEnd/>
          </a:ln>
        </p:spPr>
      </p:pic>
      <p:sp>
        <p:nvSpPr>
          <p:cNvPr id="2053"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lgn="r">
              <a:spcBef>
                <a:spcPct val="50000"/>
              </a:spcBef>
            </a:pPr>
            <a:r>
              <a:rPr lang="lv-LV" sz="2000" dirty="0" smtClean="0"/>
              <a:t>19.mar.2023.</a:t>
            </a:r>
            <a:endParaRPr lang="lv-LV" sz="2000" dirty="0"/>
          </a:p>
        </p:txBody>
      </p:sp>
      <p:pic>
        <p:nvPicPr>
          <p:cNvPr id="7" name="Picture 5"/>
          <p:cNvPicPr>
            <a:picLocks noChangeAspect="1" noChangeArrowheads="1"/>
          </p:cNvPicPr>
          <p:nvPr/>
        </p:nvPicPr>
        <p:blipFill>
          <a:blip r:embed="rId3" cstate="print"/>
          <a:srcRect/>
          <a:stretch>
            <a:fillRect/>
          </a:stretch>
        </p:blipFill>
        <p:spPr bwMode="auto">
          <a:xfrm>
            <a:off x="928662" y="1357298"/>
            <a:ext cx="6715172" cy="53654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3E1ECE72-EC48-48BA-AF91-EAB78ED3CA4E}" type="slidenum">
              <a:rPr lang="en-US"/>
              <a:pPr>
                <a:defRPr/>
              </a:pPr>
              <a:t>10</a:t>
            </a:fld>
            <a:endParaRPr lang="en-US"/>
          </a:p>
        </p:txBody>
      </p:sp>
      <p:sp>
        <p:nvSpPr>
          <p:cNvPr id="37892" name="Rectangle 4"/>
          <p:cNvSpPr>
            <a:spLocks noChangeArrowheads="1"/>
          </p:cNvSpPr>
          <p:nvPr/>
        </p:nvSpPr>
        <p:spPr bwMode="auto">
          <a:xfrm>
            <a:off x="0" y="-24"/>
            <a:ext cx="9144000" cy="549275"/>
          </a:xfrm>
          <a:prstGeom prst="rect">
            <a:avLst/>
          </a:prstGeom>
          <a:noFill/>
          <a:ln w="9525">
            <a:noFill/>
            <a:miter lim="800000"/>
            <a:headEnd/>
            <a:tailEnd/>
          </a:ln>
          <a:effectLst/>
        </p:spPr>
        <p:txBody>
          <a:bodyPr anchor="ctr" anchorCtr="1"/>
          <a:lstStyle/>
          <a:p>
            <a:pPr marL="838200" indent="-838200" algn="ctr" eaLnBrk="1" hangingPunct="1">
              <a:defRPr/>
            </a:pPr>
            <a:r>
              <a:rPr lang="lv-LV" sz="4000" b="1" dirty="0" smtClean="0"/>
              <a:t>Dieva dāvana - nepelnītā žēlastība!</a:t>
            </a:r>
            <a:endParaRPr lang="en-US" sz="4000" dirty="0"/>
          </a:p>
        </p:txBody>
      </p:sp>
      <p:sp>
        <p:nvSpPr>
          <p:cNvPr id="37897" name="Rectangle 9"/>
          <p:cNvSpPr>
            <a:spLocks noChangeArrowheads="1"/>
          </p:cNvSpPr>
          <p:nvPr/>
        </p:nvSpPr>
        <p:spPr bwMode="auto">
          <a:xfrm>
            <a:off x="0" y="500042"/>
            <a:ext cx="9144000" cy="2862322"/>
          </a:xfrm>
          <a:prstGeom prst="rect">
            <a:avLst/>
          </a:prstGeom>
          <a:noFill/>
          <a:ln w="9525">
            <a:noFill/>
            <a:miter lim="800000"/>
            <a:headEnd/>
            <a:tailEnd/>
          </a:ln>
        </p:spPr>
        <p:txBody>
          <a:bodyPr wrap="square">
            <a:spAutoFit/>
          </a:bodyPr>
          <a:lstStyle/>
          <a:p>
            <a:pPr algn="r"/>
            <a:r>
              <a:rPr lang="lv-LV" sz="3600" i="1" dirty="0" smtClean="0"/>
              <a:t>“Kur ir tāds Dievs, kā Tu esi, kas </a:t>
            </a:r>
            <a:r>
              <a:rPr lang="lv-LV" sz="3600" b="1" i="1" dirty="0" smtClean="0"/>
              <a:t>piedod grēkus </a:t>
            </a:r>
            <a:r>
              <a:rPr lang="lv-LV" sz="3600" i="1" dirty="0" smtClean="0"/>
              <a:t>un </a:t>
            </a:r>
            <a:r>
              <a:rPr lang="lv-LV" sz="3600" b="1" i="1" dirty="0" smtClean="0"/>
              <a:t>neatmaksā</a:t>
            </a:r>
            <a:r>
              <a:rPr lang="lv-LV" sz="3600" i="1" dirty="0" smtClean="0"/>
              <a:t> Savas tautas atlikušajiem </a:t>
            </a:r>
            <a:r>
              <a:rPr lang="lv-LV" sz="3600" b="1" i="1" dirty="0" smtClean="0"/>
              <a:t>viņu</a:t>
            </a:r>
            <a:r>
              <a:rPr lang="lv-LV" sz="3600" i="1" dirty="0" smtClean="0"/>
              <a:t> </a:t>
            </a:r>
            <a:r>
              <a:rPr lang="lv-LV" sz="3600" b="1" i="1" dirty="0" smtClean="0"/>
              <a:t>noziegumus</a:t>
            </a:r>
            <a:r>
              <a:rPr lang="lv-LV" sz="3600" i="1" dirty="0" smtClean="0"/>
              <a:t>, kas </a:t>
            </a:r>
            <a:r>
              <a:rPr lang="lv-LV" sz="3600" b="1" i="1" dirty="0" smtClean="0"/>
              <a:t>mūžīgi netur dusmas</a:t>
            </a:r>
            <a:r>
              <a:rPr lang="lv-LV" sz="3600" i="1" dirty="0" smtClean="0"/>
              <a:t>? Jo Tev patīk </a:t>
            </a:r>
            <a:r>
              <a:rPr lang="lv-LV" sz="3600" b="1" i="1" dirty="0" smtClean="0"/>
              <a:t>žēlastība</a:t>
            </a:r>
            <a:r>
              <a:rPr lang="lv-LV" sz="3600" dirty="0" smtClean="0"/>
              <a:t>.” (Mih.7:18)</a:t>
            </a:r>
            <a:endParaRPr lang="lv-LV" sz="3600" dirty="0"/>
          </a:p>
        </p:txBody>
      </p:sp>
      <p:pic>
        <p:nvPicPr>
          <p:cNvPr id="9" name="Picture 8"/>
          <p:cNvPicPr>
            <a:picLocks noChangeAspect="1" noChangeArrowheads="1"/>
          </p:cNvPicPr>
          <p:nvPr/>
        </p:nvPicPr>
        <p:blipFill>
          <a:blip r:embed="rId2" cstate="print"/>
          <a:srcRect/>
          <a:stretch>
            <a:fillRect/>
          </a:stretch>
        </p:blipFill>
        <p:spPr bwMode="auto">
          <a:xfrm>
            <a:off x="1403648" y="2780928"/>
            <a:ext cx="5597045" cy="40770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892"/>
                                        </p:tgtEl>
                                        <p:attrNameLst>
                                          <p:attrName>style.visibility</p:attrName>
                                        </p:attrNameLst>
                                      </p:cBhvr>
                                      <p:to>
                                        <p:strVal val="visible"/>
                                      </p:to>
                                    </p:set>
                                    <p:anim calcmode="lin" valueType="num">
                                      <p:cBhvr additive="base">
                                        <p:cTn id="7" dur="500" fill="hold"/>
                                        <p:tgtEl>
                                          <p:spTgt spid="37892"/>
                                        </p:tgtEl>
                                        <p:attrNameLst>
                                          <p:attrName>ppt_x</p:attrName>
                                        </p:attrNameLst>
                                      </p:cBhvr>
                                      <p:tavLst>
                                        <p:tav tm="0">
                                          <p:val>
                                            <p:strVal val="#ppt_x"/>
                                          </p:val>
                                        </p:tav>
                                        <p:tav tm="100000">
                                          <p:val>
                                            <p:strVal val="#ppt_x"/>
                                          </p:val>
                                        </p:tav>
                                      </p:tavLst>
                                    </p:anim>
                                    <p:anim calcmode="lin" valueType="num">
                                      <p:cBhvr additive="base">
                                        <p:cTn id="8" dur="500" fill="hold"/>
                                        <p:tgtEl>
                                          <p:spTgt spid="3789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 presetClass="entr" presetSubtype="16" fill="hold" grpId="0" nodeType="afterEffect">
                                  <p:stCondLst>
                                    <p:cond delay="0"/>
                                  </p:stCondLst>
                                  <p:childTnLst>
                                    <p:set>
                                      <p:cBhvr>
                                        <p:cTn id="11" dur="1" fill="hold">
                                          <p:stCondLst>
                                            <p:cond delay="0"/>
                                          </p:stCondLst>
                                        </p:cTn>
                                        <p:tgtEl>
                                          <p:spTgt spid="37897"/>
                                        </p:tgtEl>
                                        <p:attrNameLst>
                                          <p:attrName>style.visibility</p:attrName>
                                        </p:attrNameLst>
                                      </p:cBhvr>
                                      <p:to>
                                        <p:strVal val="visible"/>
                                      </p:to>
                                    </p:set>
                                    <p:animEffect transition="in" filter="box(in)">
                                      <p:cBhvr>
                                        <p:cTn id="12" dur="500"/>
                                        <p:tgtEl>
                                          <p:spTgt spid="37897"/>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P spid="3789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3E1ECE72-EC48-48BA-AF91-EAB78ED3CA4E}" type="slidenum">
              <a:rPr lang="en-US"/>
              <a:pPr>
                <a:defRPr/>
              </a:pPr>
              <a:t>11</a:t>
            </a:fld>
            <a:endParaRPr lang="en-US"/>
          </a:p>
        </p:txBody>
      </p:sp>
      <p:sp>
        <p:nvSpPr>
          <p:cNvPr id="37892" name="Rectangle 4"/>
          <p:cNvSpPr>
            <a:spLocks noChangeArrowheads="1"/>
          </p:cNvSpPr>
          <p:nvPr/>
        </p:nvSpPr>
        <p:spPr bwMode="auto">
          <a:xfrm>
            <a:off x="0" y="-24"/>
            <a:ext cx="9144000" cy="549275"/>
          </a:xfrm>
          <a:prstGeom prst="rect">
            <a:avLst/>
          </a:prstGeom>
          <a:noFill/>
          <a:ln w="9525">
            <a:noFill/>
            <a:miter lim="800000"/>
            <a:headEnd/>
            <a:tailEnd/>
          </a:ln>
          <a:effectLst/>
        </p:spPr>
        <p:txBody>
          <a:bodyPr anchor="ctr" anchorCtr="1"/>
          <a:lstStyle/>
          <a:p>
            <a:pPr marL="838200" indent="-838200" algn="ctr" eaLnBrk="1" hangingPunct="1">
              <a:defRPr/>
            </a:pPr>
            <a:r>
              <a:rPr lang="lv-LV" sz="4000" b="1" dirty="0" smtClean="0"/>
              <a:t>Dieva dāvana - nepelnītā žēlastība!</a:t>
            </a:r>
            <a:endParaRPr lang="en-US" sz="4000" dirty="0"/>
          </a:p>
        </p:txBody>
      </p:sp>
      <p:sp>
        <p:nvSpPr>
          <p:cNvPr id="37893" name="Rectangle 5"/>
          <p:cNvSpPr>
            <a:spLocks noChangeArrowheads="1"/>
          </p:cNvSpPr>
          <p:nvPr/>
        </p:nvSpPr>
        <p:spPr bwMode="auto">
          <a:xfrm>
            <a:off x="0" y="548680"/>
            <a:ext cx="9144000" cy="4508500"/>
          </a:xfrm>
          <a:prstGeom prst="rect">
            <a:avLst/>
          </a:prstGeom>
          <a:noFill/>
          <a:ln w="9525">
            <a:noFill/>
            <a:miter lim="800000"/>
            <a:headEnd/>
            <a:tailEnd/>
          </a:ln>
        </p:spPr>
        <p:txBody>
          <a:bodyPr/>
          <a:lstStyle/>
          <a:p>
            <a:pPr eaLnBrk="1" hangingPunct="1">
              <a:spcBef>
                <a:spcPts val="0"/>
              </a:spcBef>
              <a:buClr>
                <a:schemeClr val="tx2"/>
              </a:buClr>
            </a:pPr>
            <a:r>
              <a:rPr lang="lv-LV" sz="2600" i="1" dirty="0" smtClean="0"/>
              <a:t>6 Jo Kristus par mums bezdievīgajiem ir miris tanī laikā, kad vēl bijām nespēcīgi. 7 Neviens tik lēti nemirs par kādu taisno. Par to, kas labs, jau drīzāk kāds ir gatavs mirt. 8 Bet Dievs Savu mīlestību uz mums pierāda ar to, ka Kristus par mums miris, kad vēl bijām grēcinieki. 9 Jo vairāk tagad, taisnoti ar Viņa asinīm, caur Viņu tiksim izglābti no </a:t>
            </a:r>
            <a:r>
              <a:rPr lang="lv-LV" sz="2600" i="1" dirty="0" err="1" smtClean="0"/>
              <a:t>dusmības</a:t>
            </a:r>
            <a:r>
              <a:rPr lang="lv-LV" sz="2600" dirty="0" smtClean="0"/>
              <a:t>. (Rom.5:6-9)</a:t>
            </a:r>
          </a:p>
          <a:p>
            <a:pPr eaLnBrk="1" hangingPunct="1">
              <a:spcBef>
                <a:spcPts val="0"/>
              </a:spcBef>
              <a:buClr>
                <a:schemeClr val="tx2"/>
              </a:buClr>
              <a:buFontTx/>
              <a:buChar char="•"/>
            </a:pPr>
            <a:endParaRPr lang="lv-LV" sz="2600" u="sng" dirty="0"/>
          </a:p>
        </p:txBody>
      </p:sp>
      <p:pic>
        <p:nvPicPr>
          <p:cNvPr id="6" name="Picture 7" descr="http://3.bp.blogspot.com/_31NIzOOPjVs/TAuh8hVPL0I/AAAAAAAABk8/_Zh3itXzu9A/s1600/Did+Jesus+Die.jpg"/>
          <p:cNvPicPr>
            <a:picLocks noChangeAspect="1" noChangeArrowheads="1"/>
          </p:cNvPicPr>
          <p:nvPr/>
        </p:nvPicPr>
        <p:blipFill>
          <a:blip r:embed="rId2" cstate="print"/>
          <a:srcRect/>
          <a:stretch>
            <a:fillRect/>
          </a:stretch>
        </p:blipFill>
        <p:spPr bwMode="auto">
          <a:xfrm>
            <a:off x="971600" y="2924944"/>
            <a:ext cx="7344816" cy="3933056"/>
          </a:xfrm>
          <a:prstGeom prst="rect">
            <a:avLst/>
          </a:prstGeom>
          <a:ln>
            <a:noFill/>
          </a:ln>
          <a:effectLst>
            <a:softEdge rad="112500"/>
          </a:effectLst>
        </p:spPr>
      </p:pic>
      <p:sp>
        <p:nvSpPr>
          <p:cNvPr id="8" name="Rounded Rectangle 7"/>
          <p:cNvSpPr/>
          <p:nvPr/>
        </p:nvSpPr>
        <p:spPr>
          <a:xfrm>
            <a:off x="4427984" y="6093296"/>
            <a:ext cx="442900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i="1" dirty="0" err="1" smtClean="0">
                <a:solidFill>
                  <a:schemeClr val="tx1"/>
                </a:solidFill>
              </a:rPr>
              <a:t>Grace</a:t>
            </a:r>
            <a:r>
              <a:rPr lang="lv-LV" sz="4000" b="1" i="1" dirty="0" smtClean="0">
                <a:solidFill>
                  <a:schemeClr val="tx1"/>
                </a:solidFill>
              </a:rPr>
              <a:t> - Žēlastība</a:t>
            </a:r>
            <a:endParaRPr lang="en-US" sz="4000" b="1" i="1" dirty="0">
              <a:solidFill>
                <a:schemeClr val="tx1"/>
              </a:solidFill>
            </a:endParaRPr>
          </a:p>
        </p:txBody>
      </p:sp>
      <p:sp>
        <p:nvSpPr>
          <p:cNvPr id="9" name="Rounded Rectangle 8"/>
          <p:cNvSpPr/>
          <p:nvPr/>
        </p:nvSpPr>
        <p:spPr>
          <a:xfrm>
            <a:off x="323528" y="6093296"/>
            <a:ext cx="3312368"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i="1" dirty="0" err="1" smtClean="0">
                <a:solidFill>
                  <a:schemeClr val="tx1"/>
                </a:solidFill>
              </a:rPr>
              <a:t>Mercy</a:t>
            </a:r>
            <a:r>
              <a:rPr lang="lv-LV" sz="3200" b="1" i="1" dirty="0" smtClean="0">
                <a:solidFill>
                  <a:schemeClr val="tx1"/>
                </a:solidFill>
              </a:rPr>
              <a:t> - Žēlums</a:t>
            </a:r>
            <a:endParaRPr lang="en-US" sz="3200" b="1" i="1" dirty="0">
              <a:solidFill>
                <a:schemeClr val="tx1"/>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892"/>
                                        </p:tgtEl>
                                        <p:attrNameLst>
                                          <p:attrName>style.visibility</p:attrName>
                                        </p:attrNameLst>
                                      </p:cBhvr>
                                      <p:to>
                                        <p:strVal val="visible"/>
                                      </p:to>
                                    </p:set>
                                    <p:anim calcmode="lin" valueType="num">
                                      <p:cBhvr additive="base">
                                        <p:cTn id="7" dur="500" fill="hold"/>
                                        <p:tgtEl>
                                          <p:spTgt spid="37892"/>
                                        </p:tgtEl>
                                        <p:attrNameLst>
                                          <p:attrName>ppt_x</p:attrName>
                                        </p:attrNameLst>
                                      </p:cBhvr>
                                      <p:tavLst>
                                        <p:tav tm="0">
                                          <p:val>
                                            <p:strVal val="#ppt_x"/>
                                          </p:val>
                                        </p:tav>
                                        <p:tav tm="100000">
                                          <p:val>
                                            <p:strVal val="#ppt_x"/>
                                          </p:val>
                                        </p:tav>
                                      </p:tavLst>
                                    </p:anim>
                                    <p:anim calcmode="lin" valueType="num">
                                      <p:cBhvr additive="base">
                                        <p:cTn id="8" dur="500" fill="hold"/>
                                        <p:tgtEl>
                                          <p:spTgt spid="3789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37893">
                                            <p:txEl>
                                              <p:pRg st="0" end="0"/>
                                            </p:txEl>
                                          </p:spTgt>
                                        </p:tgtEl>
                                        <p:attrNameLst>
                                          <p:attrName>style.visibility</p:attrName>
                                        </p:attrNameLst>
                                      </p:cBhvr>
                                      <p:to>
                                        <p:strVal val="visible"/>
                                      </p:to>
                                    </p:set>
                                    <p:animEffect transition="in" filter="dissolve">
                                      <p:cBhvr>
                                        <p:cTn id="16" dur="500"/>
                                        <p:tgtEl>
                                          <p:spTgt spid="37893">
                                            <p:txEl>
                                              <p:pRg st="0" end="0"/>
                                            </p:txEl>
                                          </p:spTgt>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P spid="37893" grpId="0" build="p"/>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357188" y="0"/>
            <a:ext cx="9501188" cy="4525963"/>
          </a:xfrm>
        </p:spPr>
        <p:txBody>
          <a:bodyPr/>
          <a:lstStyle/>
          <a:p>
            <a:pPr algn="just"/>
            <a:r>
              <a:rPr lang="lv-LV" sz="2800" i="1" smtClean="0"/>
              <a:t>28 Bet šis pats kalps, izgājis ārā, sastapa vienu no saviem darba biedriem, kas tam bija simts denāriju parādā; viņš to satvēra, žņaudza un sacīja: maksā, ko esi parādā! </a:t>
            </a:r>
            <a:endParaRPr lang="lv-LV" sz="2800" smtClean="0"/>
          </a:p>
        </p:txBody>
      </p:sp>
      <p:sp>
        <p:nvSpPr>
          <p:cNvPr id="6" name="Rectangle 3"/>
          <p:cNvSpPr txBox="1">
            <a:spLocks noChangeArrowheads="1"/>
          </p:cNvSpPr>
          <p:nvPr/>
        </p:nvSpPr>
        <p:spPr bwMode="auto">
          <a:xfrm>
            <a:off x="0" y="1857375"/>
            <a:ext cx="8929688" cy="4525963"/>
          </a:xfrm>
          <a:prstGeom prst="rect">
            <a:avLst/>
          </a:prstGeom>
          <a:noFill/>
          <a:ln w="9525">
            <a:noFill/>
            <a:miter lim="800000"/>
            <a:headEnd/>
            <a:tailEnd/>
          </a:ln>
        </p:spPr>
        <p:txBody>
          <a:bodyPr/>
          <a:lstStyle/>
          <a:p>
            <a:pPr marL="342900" indent="-342900" algn="just">
              <a:lnSpc>
                <a:spcPct val="90000"/>
              </a:lnSpc>
              <a:spcBef>
                <a:spcPct val="20000"/>
              </a:spcBef>
              <a:buFontTx/>
              <a:buChar char="•"/>
            </a:pPr>
            <a:r>
              <a:rPr lang="lv-LV" sz="2800" b="1" dirty="0"/>
              <a:t>1 </a:t>
            </a:r>
            <a:r>
              <a:rPr lang="lv-LV" sz="2800" b="1" dirty="0" err="1"/>
              <a:t>denārijs</a:t>
            </a:r>
            <a:r>
              <a:rPr lang="lv-LV" sz="2800" b="1" dirty="0"/>
              <a:t> </a:t>
            </a:r>
            <a:r>
              <a:rPr lang="lv-LV" sz="2800" dirty="0"/>
              <a:t>ir vienas </a:t>
            </a:r>
            <a:r>
              <a:rPr lang="lv-LV" sz="2800" b="1" dirty="0"/>
              <a:t>dienas alga</a:t>
            </a:r>
          </a:p>
          <a:p>
            <a:pPr marL="342900" indent="-342900" algn="just">
              <a:lnSpc>
                <a:spcPct val="90000"/>
              </a:lnSpc>
              <a:spcBef>
                <a:spcPct val="20000"/>
              </a:spcBef>
              <a:buFontTx/>
              <a:buChar char="•"/>
            </a:pPr>
            <a:r>
              <a:rPr lang="lv-LV" sz="2800" b="1" dirty="0"/>
              <a:t>100 </a:t>
            </a:r>
            <a:r>
              <a:rPr lang="lv-LV" sz="2800" b="1" dirty="0" err="1"/>
              <a:t>denārīji</a:t>
            </a:r>
            <a:r>
              <a:rPr lang="lv-LV" sz="2800" b="1" dirty="0"/>
              <a:t> </a:t>
            </a:r>
            <a:r>
              <a:rPr lang="lv-LV" sz="2800" dirty="0"/>
              <a:t>varētu būt </a:t>
            </a:r>
            <a:r>
              <a:rPr lang="lv-LV" sz="2800"/>
              <a:t>ap </a:t>
            </a:r>
            <a:r>
              <a:rPr lang="lv-LV" sz="2800" b="1" smtClean="0"/>
              <a:t>2 0</a:t>
            </a:r>
            <a:r>
              <a:rPr lang="lv-LV" sz="2800" b="1" smtClean="0"/>
              <a:t>00 </a:t>
            </a:r>
            <a:r>
              <a:rPr lang="lv-LV" sz="2800" b="1" dirty="0" smtClean="0"/>
              <a:t>€</a:t>
            </a:r>
            <a:endParaRPr lang="lv-LV" sz="2800" dirty="0"/>
          </a:p>
        </p:txBody>
      </p:sp>
      <p:pic>
        <p:nvPicPr>
          <p:cNvPr id="9" name="Picture 4"/>
          <p:cNvPicPr>
            <a:picLocks noChangeAspect="1" noChangeArrowheads="1"/>
          </p:cNvPicPr>
          <p:nvPr/>
        </p:nvPicPr>
        <p:blipFill>
          <a:blip r:embed="rId2" cstate="print"/>
          <a:srcRect/>
          <a:stretch>
            <a:fillRect/>
          </a:stretch>
        </p:blipFill>
        <p:spPr bwMode="auto">
          <a:xfrm flipH="1">
            <a:off x="0" y="2780928"/>
            <a:ext cx="9144000" cy="4077072"/>
          </a:xfrm>
          <a:prstGeom prst="rect">
            <a:avLst/>
          </a:prstGeom>
          <a:ln>
            <a:noFill/>
          </a:ln>
          <a:effectLst>
            <a:softEdge rad="112500"/>
          </a:effectLst>
        </p:spPr>
      </p:pic>
      <p:pic>
        <p:nvPicPr>
          <p:cNvPr id="11" name="Picture 2"/>
          <p:cNvPicPr>
            <a:picLocks noChangeAspect="1" noChangeArrowheads="1"/>
          </p:cNvPicPr>
          <p:nvPr/>
        </p:nvPicPr>
        <p:blipFill>
          <a:blip r:embed="rId3" cstate="print"/>
          <a:srcRect/>
          <a:stretch>
            <a:fillRect/>
          </a:stretch>
        </p:blipFill>
        <p:spPr bwMode="auto">
          <a:xfrm>
            <a:off x="6286512" y="1428736"/>
            <a:ext cx="1143000" cy="107154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Oval 6"/>
          <p:cNvSpPr/>
          <p:nvPr/>
        </p:nvSpPr>
        <p:spPr>
          <a:xfrm>
            <a:off x="179512" y="2996952"/>
            <a:ext cx="493204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4 000 000 000 €</a:t>
            </a:r>
          </a:p>
          <a:p>
            <a:pPr algn="ctr"/>
            <a:r>
              <a:rPr lang="lv-LV" sz="2400" i="1" dirty="0" smtClean="0">
                <a:solidFill>
                  <a:schemeClr val="tx1"/>
                </a:solidFill>
              </a:rPr>
              <a:t>10 000 </a:t>
            </a:r>
            <a:r>
              <a:rPr lang="lv-LV" sz="2400" i="1" dirty="0" err="1" smtClean="0">
                <a:solidFill>
                  <a:schemeClr val="tx1"/>
                </a:solidFill>
              </a:rPr>
              <a:t>talenti</a:t>
            </a:r>
            <a:r>
              <a:rPr lang="lv-LV" sz="2400" i="1" dirty="0" smtClean="0">
                <a:solidFill>
                  <a:schemeClr val="tx1"/>
                </a:solidFill>
              </a:rPr>
              <a:t> </a:t>
            </a:r>
            <a:endParaRPr lang="en-US" sz="2400" i="1" dirty="0">
              <a:solidFill>
                <a:schemeClr val="tx1"/>
              </a:solidFill>
            </a:endParaRPr>
          </a:p>
        </p:txBody>
      </p:sp>
      <p:sp>
        <p:nvSpPr>
          <p:cNvPr id="8" name="Oval 7"/>
          <p:cNvSpPr/>
          <p:nvPr/>
        </p:nvSpPr>
        <p:spPr>
          <a:xfrm>
            <a:off x="6300192" y="5921896"/>
            <a:ext cx="2843808"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2 000 €</a:t>
            </a:r>
          </a:p>
          <a:p>
            <a:pPr algn="ctr"/>
            <a:r>
              <a:rPr lang="lv-LV" sz="2400" i="1" dirty="0" smtClean="0">
                <a:solidFill>
                  <a:schemeClr val="tx1"/>
                </a:solidFill>
              </a:rPr>
              <a:t>100 </a:t>
            </a:r>
            <a:r>
              <a:rPr lang="lv-LV" sz="2400" i="1" dirty="0" err="1" smtClean="0">
                <a:solidFill>
                  <a:schemeClr val="tx1"/>
                </a:solidFill>
              </a:rPr>
              <a:t>denāriji</a:t>
            </a:r>
            <a:r>
              <a:rPr lang="lv-LV" sz="2400" i="1" dirty="0" smtClean="0">
                <a:solidFill>
                  <a:schemeClr val="tx1"/>
                </a:solidFill>
              </a:rPr>
              <a:t> </a:t>
            </a:r>
            <a:endParaRPr lang="en-US" sz="2400" i="1" dirty="0">
              <a:solidFill>
                <a:schemeClr val="tx1"/>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fill="hold"/>
                                        <p:tgtEl>
                                          <p:spTgt spid="153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3" presetID="9"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dissolve">
                                      <p:cBhvr>
                                        <p:cTn id="25" dur="500"/>
                                        <p:tgtEl>
                                          <p:spTgt spid="9"/>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2000"/>
                                        <p:tgtEl>
                                          <p:spTgt spid="7"/>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The Unmerciful Servant — Riverstone Church | &quot;a pretty good church&quot;"/>
          <p:cNvPicPr>
            <a:picLocks noChangeAspect="1" noChangeArrowheads="1"/>
          </p:cNvPicPr>
          <p:nvPr/>
        </p:nvPicPr>
        <p:blipFill>
          <a:blip r:embed="rId2" cstate="print"/>
          <a:srcRect l="20492" r="16809"/>
          <a:stretch>
            <a:fillRect/>
          </a:stretch>
        </p:blipFill>
        <p:spPr bwMode="auto">
          <a:xfrm>
            <a:off x="3635896" y="2204864"/>
            <a:ext cx="5508104" cy="4653136"/>
          </a:xfrm>
          <a:prstGeom prst="rect">
            <a:avLst/>
          </a:prstGeom>
          <a:noFill/>
        </p:spPr>
      </p:pic>
      <p:sp>
        <p:nvSpPr>
          <p:cNvPr id="15362" name="Rectangle 3"/>
          <p:cNvSpPr>
            <a:spLocks noGrp="1" noChangeArrowheads="1"/>
          </p:cNvSpPr>
          <p:nvPr>
            <p:ph type="body" idx="1"/>
          </p:nvPr>
        </p:nvSpPr>
        <p:spPr>
          <a:xfrm>
            <a:off x="-357188" y="548680"/>
            <a:ext cx="9501188" cy="1844824"/>
          </a:xfrm>
        </p:spPr>
        <p:txBody>
          <a:bodyPr/>
          <a:lstStyle/>
          <a:p>
            <a:pPr algn="just"/>
            <a:r>
              <a:rPr lang="lv-LV" sz="2600" i="1" dirty="0" smtClean="0"/>
              <a:t>viņš to satvēra, žņaudza un sacīja: maksā, ko esi parādā! 29 Tad viņa darba biedrs krita tam pie kājām, lūdzās un sacīja: cieties ar mani, es tev samaksāšu. 30 Bet viņš negribēja un  to iemeta cietumā, tiekams tas savu parādu samaksā.</a:t>
            </a:r>
            <a:endParaRPr lang="lv-LV" sz="2600" dirty="0" smtClean="0"/>
          </a:p>
          <a:p>
            <a:pPr algn="just"/>
            <a:endParaRPr lang="lv-LV" sz="2600" dirty="0" smtClean="0"/>
          </a:p>
        </p:txBody>
      </p:sp>
      <p:sp>
        <p:nvSpPr>
          <p:cNvPr id="10" name="Rectangle 4"/>
          <p:cNvSpPr>
            <a:spLocks noChangeArrowheads="1"/>
          </p:cNvSpPr>
          <p:nvPr/>
        </p:nvSpPr>
        <p:spPr bwMode="auto">
          <a:xfrm>
            <a:off x="0" y="-24"/>
            <a:ext cx="9144000" cy="549275"/>
          </a:xfrm>
          <a:prstGeom prst="rect">
            <a:avLst/>
          </a:prstGeom>
          <a:noFill/>
          <a:ln w="9525">
            <a:noFill/>
            <a:miter lim="800000"/>
            <a:headEnd/>
            <a:tailEnd/>
          </a:ln>
          <a:effectLst/>
        </p:spPr>
        <p:txBody>
          <a:bodyPr anchor="ctr" anchorCtr="1"/>
          <a:lstStyle/>
          <a:p>
            <a:pPr marL="838200" indent="-838200" algn="ctr" eaLnBrk="1" hangingPunct="1">
              <a:defRPr/>
            </a:pPr>
            <a:r>
              <a:rPr lang="lv-LV" sz="4000" b="1" dirty="0" smtClean="0"/>
              <a:t>Kāpēc kalps nepiedod kolēģim?</a:t>
            </a:r>
            <a:endParaRPr lang="en-US" sz="4000" dirty="0"/>
          </a:p>
        </p:txBody>
      </p:sp>
      <p:sp>
        <p:nvSpPr>
          <p:cNvPr id="12" name="Rounded Rectangle 11"/>
          <p:cNvSpPr/>
          <p:nvPr/>
        </p:nvSpPr>
        <p:spPr>
          <a:xfrm>
            <a:off x="179512" y="3429000"/>
            <a:ext cx="3888432"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Kalps to uztver kā “</a:t>
            </a:r>
            <a:r>
              <a:rPr lang="lv-LV" sz="3200" b="1" dirty="0" err="1" smtClean="0">
                <a:solidFill>
                  <a:schemeClr val="tx1"/>
                </a:solidFill>
              </a:rPr>
              <a:t>haļavu</a:t>
            </a:r>
            <a:r>
              <a:rPr lang="lv-LV" sz="3200" b="1" dirty="0" smtClean="0">
                <a:solidFill>
                  <a:schemeClr val="tx1"/>
                </a:solidFill>
              </a:rPr>
              <a:t>”</a:t>
            </a:r>
            <a:endParaRPr lang="en-US" sz="3200" b="1" dirty="0">
              <a:solidFill>
                <a:schemeClr val="tx1"/>
              </a:solidFill>
            </a:endParaRPr>
          </a:p>
        </p:txBody>
      </p:sp>
      <p:sp>
        <p:nvSpPr>
          <p:cNvPr id="13" name="Rounded Rectangle 12"/>
          <p:cNvSpPr/>
          <p:nvPr/>
        </p:nvSpPr>
        <p:spPr>
          <a:xfrm>
            <a:off x="179512" y="2348880"/>
            <a:ext cx="3888432"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Kalps nenovērtē Kunga piedošanu</a:t>
            </a:r>
            <a:endParaRPr lang="en-US" sz="3200" b="1" dirty="0">
              <a:solidFill>
                <a:schemeClr val="tx1"/>
              </a:solidFill>
            </a:endParaRPr>
          </a:p>
        </p:txBody>
      </p:sp>
      <p:sp>
        <p:nvSpPr>
          <p:cNvPr id="14" name="Rounded Rectangle 13"/>
          <p:cNvSpPr/>
          <p:nvPr/>
        </p:nvSpPr>
        <p:spPr>
          <a:xfrm>
            <a:off x="179512" y="4581128"/>
            <a:ext cx="3888432"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Kalps visu grib nopelnīt pats</a:t>
            </a:r>
            <a:endParaRPr lang="en-US" sz="3200" b="1" dirty="0">
              <a:solidFill>
                <a:schemeClr val="tx1"/>
              </a:solidFill>
            </a:endParaRPr>
          </a:p>
        </p:txBody>
      </p:sp>
      <p:sp>
        <p:nvSpPr>
          <p:cNvPr id="15" name="Rounded Rectangle 14"/>
          <p:cNvSpPr/>
          <p:nvPr/>
        </p:nvSpPr>
        <p:spPr>
          <a:xfrm>
            <a:off x="179512" y="5733256"/>
            <a:ext cx="468052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Kalps grib izspiest visu pēdējo no kolēģa</a:t>
            </a:r>
            <a:endParaRPr lang="en-US" sz="3200" b="1" dirty="0">
              <a:solidFill>
                <a:schemeClr val="tx1"/>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animEffect transition="in" filter="fade">
                                      <p:cBhvr>
                                        <p:cTn id="11" dur="2000"/>
                                        <p:tgtEl>
                                          <p:spTgt spid="103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15362">
                                            <p:txEl>
                                              <p:pRg st="0" end="0"/>
                                            </p:txEl>
                                          </p:spTgt>
                                        </p:tgtEl>
                                        <p:attrNameLst>
                                          <p:attrName>style.visibility</p:attrName>
                                        </p:attrNameLst>
                                      </p:cBhvr>
                                      <p:to>
                                        <p:strVal val="visible"/>
                                      </p:to>
                                    </p:set>
                                    <p:anim calcmode="lin" valueType="num">
                                      <p:cBhvr additive="base">
                                        <p:cTn id="15" dur="500" fill="hold"/>
                                        <p:tgtEl>
                                          <p:spTgt spid="15362">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5362">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0"/>
                                        <p:tgtEl>
                                          <p:spTgt spid="14"/>
                                        </p:tgtEl>
                                      </p:cBhvr>
                                    </p:animEffect>
                                  </p:childTnLst>
                                </p:cTn>
                              </p:par>
                            </p:childTnLst>
                          </p:cTn>
                        </p:par>
                        <p:par>
                          <p:cTn id="29" fill="hold">
                            <p:stCondLst>
                              <p:cond delay="8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P spid="10" grpId="0"/>
      <p:bldP spid="12" grpId="0" animBg="1"/>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Sermon: The Parable of the Unforgiving Servant. Matthew Chapter 18 v 21 -  35 - St Wilfrid's"/>
          <p:cNvPicPr>
            <a:picLocks noChangeAspect="1" noChangeArrowheads="1"/>
          </p:cNvPicPr>
          <p:nvPr/>
        </p:nvPicPr>
        <p:blipFill>
          <a:blip r:embed="rId2" cstate="print"/>
          <a:srcRect/>
          <a:stretch>
            <a:fillRect/>
          </a:stretch>
        </p:blipFill>
        <p:spPr bwMode="auto">
          <a:xfrm>
            <a:off x="4211960" y="1672312"/>
            <a:ext cx="4932040" cy="5185688"/>
          </a:xfrm>
          <a:prstGeom prst="rect">
            <a:avLst/>
          </a:prstGeom>
          <a:ln>
            <a:noFill/>
          </a:ln>
          <a:effectLst>
            <a:softEdge rad="112500"/>
          </a:effectLst>
        </p:spPr>
      </p:pic>
      <p:sp>
        <p:nvSpPr>
          <p:cNvPr id="6" name="Rectangle 3"/>
          <p:cNvSpPr txBox="1">
            <a:spLocks noChangeArrowheads="1"/>
          </p:cNvSpPr>
          <p:nvPr/>
        </p:nvSpPr>
        <p:spPr bwMode="auto">
          <a:xfrm>
            <a:off x="-323850" y="0"/>
            <a:ext cx="9467850" cy="2500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90000"/>
              </a:lnSpc>
              <a:spcBef>
                <a:spcPct val="20000"/>
              </a:spcBef>
              <a:spcAft>
                <a:spcPct val="0"/>
              </a:spcAft>
              <a:buClrTx/>
              <a:buSzTx/>
              <a:buFontTx/>
              <a:buChar char="•"/>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32 Tad viņa kungs to pasauca un tam sacīja: tu nekrietnais kalps! Visu šo parādu es tev atlaidu, kad tu mani lūdzi. 33 Vai tad tev arīdzan nebija apžēloties par savu darba biedru, kā es par tevi esmu apžēlojies? </a:t>
            </a:r>
            <a:endParaRPr kumimoji="0" lang="lv-LV" sz="28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Rounded Rectangle 6"/>
          <p:cNvSpPr/>
          <p:nvPr/>
        </p:nvSpPr>
        <p:spPr>
          <a:xfrm>
            <a:off x="179512" y="1772816"/>
            <a:ext cx="3888432"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Kunga sašutums ir pamatots</a:t>
            </a:r>
            <a:endParaRPr lang="en-US" sz="3200" b="1" dirty="0">
              <a:solidFill>
                <a:schemeClr val="tx1"/>
              </a:solidFill>
            </a:endParaRPr>
          </a:p>
        </p:txBody>
      </p:sp>
      <p:sp>
        <p:nvSpPr>
          <p:cNvPr id="8" name="Rounded Rectangle 7"/>
          <p:cNvSpPr/>
          <p:nvPr/>
        </p:nvSpPr>
        <p:spPr>
          <a:xfrm>
            <a:off x="107504" y="3068960"/>
            <a:ext cx="4464496"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Ar savu nepiedošanu tu esi zaimojis Dieva piedošanu</a:t>
            </a:r>
            <a:endParaRPr lang="en-US" sz="3200" b="1" dirty="0">
              <a:solidFill>
                <a:schemeClr val="tx1"/>
              </a:solidFill>
            </a:endParaRPr>
          </a:p>
        </p:txBody>
      </p:sp>
      <p:sp>
        <p:nvSpPr>
          <p:cNvPr id="9" name="Rounded Rectangle 8"/>
          <p:cNvSpPr/>
          <p:nvPr/>
        </p:nvSpPr>
        <p:spPr>
          <a:xfrm>
            <a:off x="107504" y="4941168"/>
            <a:ext cx="4464496"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Ja esi saņēmis piedošanu, dod to tālāk tam, kas to lūdz</a:t>
            </a:r>
            <a:endParaRPr lang="en-US" sz="3200" b="1" dirty="0">
              <a:solidFill>
                <a:schemeClr val="tx1"/>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animBg="1"/>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0" y="548680"/>
            <a:ext cx="9144000" cy="936104"/>
          </a:xfrm>
          <a:prstGeom prst="rect">
            <a:avLst/>
          </a:prstGeom>
          <a:noFill/>
          <a:ln w="9525">
            <a:noFill/>
            <a:miter lim="800000"/>
            <a:headEnd/>
            <a:tailEnd/>
          </a:ln>
        </p:spPr>
        <p:txBody>
          <a:bodyPr/>
          <a:lstStyle/>
          <a:p>
            <a:pPr marL="342900" indent="-342900" algn="ctr">
              <a:lnSpc>
                <a:spcPct val="90000"/>
              </a:lnSpc>
              <a:spcBef>
                <a:spcPct val="20000"/>
              </a:spcBef>
            </a:pPr>
            <a:r>
              <a:rPr lang="lv-LV" sz="2800" dirty="0" smtClean="0"/>
              <a:t>Mēs vienmēr pret Dievu būsim grēkojuši daudz vairāk, nekā citi pret mums!</a:t>
            </a:r>
          </a:p>
        </p:txBody>
      </p:sp>
      <p:pic>
        <p:nvPicPr>
          <p:cNvPr id="9" name="Picture 4"/>
          <p:cNvPicPr>
            <a:picLocks noChangeAspect="1" noChangeArrowheads="1"/>
          </p:cNvPicPr>
          <p:nvPr/>
        </p:nvPicPr>
        <p:blipFill>
          <a:blip r:embed="rId2" cstate="print"/>
          <a:srcRect/>
          <a:stretch>
            <a:fillRect/>
          </a:stretch>
        </p:blipFill>
        <p:spPr bwMode="auto">
          <a:xfrm flipH="1">
            <a:off x="0" y="2780928"/>
            <a:ext cx="9144000" cy="4077072"/>
          </a:xfrm>
          <a:prstGeom prst="rect">
            <a:avLst/>
          </a:prstGeom>
          <a:ln>
            <a:noFill/>
          </a:ln>
          <a:effectLst>
            <a:softEdge rad="112500"/>
          </a:effectLst>
        </p:spPr>
      </p:pic>
      <p:sp>
        <p:nvSpPr>
          <p:cNvPr id="7" name="Oval 6"/>
          <p:cNvSpPr/>
          <p:nvPr/>
        </p:nvSpPr>
        <p:spPr>
          <a:xfrm>
            <a:off x="251520" y="5921896"/>
            <a:ext cx="493204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4 000 000 000 €</a:t>
            </a:r>
          </a:p>
          <a:p>
            <a:pPr algn="ctr"/>
            <a:r>
              <a:rPr lang="lv-LV" sz="2400" i="1" dirty="0" smtClean="0">
                <a:solidFill>
                  <a:schemeClr val="tx1"/>
                </a:solidFill>
              </a:rPr>
              <a:t>10 000 </a:t>
            </a:r>
            <a:r>
              <a:rPr lang="lv-LV" sz="2400" i="1" dirty="0" err="1" smtClean="0">
                <a:solidFill>
                  <a:schemeClr val="tx1"/>
                </a:solidFill>
              </a:rPr>
              <a:t>talenti</a:t>
            </a:r>
            <a:r>
              <a:rPr lang="lv-LV" sz="2400" i="1" dirty="0" smtClean="0">
                <a:solidFill>
                  <a:schemeClr val="tx1"/>
                </a:solidFill>
              </a:rPr>
              <a:t> </a:t>
            </a:r>
            <a:endParaRPr lang="en-US" sz="2400" i="1" dirty="0">
              <a:solidFill>
                <a:schemeClr val="tx1"/>
              </a:solidFill>
            </a:endParaRPr>
          </a:p>
        </p:txBody>
      </p:sp>
      <p:sp>
        <p:nvSpPr>
          <p:cNvPr id="8" name="Oval 7"/>
          <p:cNvSpPr/>
          <p:nvPr/>
        </p:nvSpPr>
        <p:spPr>
          <a:xfrm>
            <a:off x="6156176" y="5921896"/>
            <a:ext cx="2843808"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2 000 €</a:t>
            </a:r>
          </a:p>
          <a:p>
            <a:pPr algn="ctr"/>
            <a:r>
              <a:rPr lang="lv-LV" sz="2400" i="1" dirty="0" smtClean="0">
                <a:solidFill>
                  <a:schemeClr val="tx1"/>
                </a:solidFill>
              </a:rPr>
              <a:t>100 </a:t>
            </a:r>
            <a:r>
              <a:rPr lang="lv-LV" sz="2400" i="1" dirty="0" err="1" smtClean="0">
                <a:solidFill>
                  <a:schemeClr val="tx1"/>
                </a:solidFill>
              </a:rPr>
              <a:t>denāriji</a:t>
            </a:r>
            <a:r>
              <a:rPr lang="lv-LV" sz="2400" i="1" dirty="0" smtClean="0">
                <a:solidFill>
                  <a:schemeClr val="tx1"/>
                </a:solidFill>
              </a:rPr>
              <a:t> </a:t>
            </a:r>
            <a:endParaRPr lang="en-US" sz="2400" i="1" dirty="0">
              <a:solidFill>
                <a:schemeClr val="tx1"/>
              </a:solidFill>
            </a:endParaRPr>
          </a:p>
        </p:txBody>
      </p:sp>
      <p:sp>
        <p:nvSpPr>
          <p:cNvPr id="12" name="Rectangle 4"/>
          <p:cNvSpPr>
            <a:spLocks noChangeArrowheads="1"/>
          </p:cNvSpPr>
          <p:nvPr/>
        </p:nvSpPr>
        <p:spPr bwMode="auto">
          <a:xfrm>
            <a:off x="0" y="-24"/>
            <a:ext cx="9144000" cy="549275"/>
          </a:xfrm>
          <a:prstGeom prst="rect">
            <a:avLst/>
          </a:prstGeom>
          <a:noFill/>
          <a:ln w="9525">
            <a:noFill/>
            <a:miter lim="800000"/>
            <a:headEnd/>
            <a:tailEnd/>
          </a:ln>
          <a:effectLst/>
        </p:spPr>
        <p:txBody>
          <a:bodyPr anchor="ctr" anchorCtr="1"/>
          <a:lstStyle/>
          <a:p>
            <a:pPr marL="838200" indent="-838200" algn="ctr" eaLnBrk="1" hangingPunct="1">
              <a:defRPr/>
            </a:pPr>
            <a:r>
              <a:rPr lang="lv-LV" sz="4000" b="1" dirty="0" smtClean="0"/>
              <a:t>Dieva piedošana un mūsu piedošana</a:t>
            </a:r>
            <a:endParaRPr lang="en-US" sz="4000" dirty="0"/>
          </a:p>
        </p:txBody>
      </p:sp>
      <p:sp>
        <p:nvSpPr>
          <p:cNvPr id="13" name="Rounded Rectangle 12"/>
          <p:cNvSpPr/>
          <p:nvPr/>
        </p:nvSpPr>
        <p:spPr>
          <a:xfrm>
            <a:off x="179512" y="1340768"/>
            <a:ext cx="3888432"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Mēs pret Dievu grēkojam visos baušļos </a:t>
            </a:r>
            <a:endParaRPr lang="en-US" sz="3200" b="1" dirty="0">
              <a:solidFill>
                <a:schemeClr val="tx1"/>
              </a:solidFill>
            </a:endParaRPr>
          </a:p>
        </p:txBody>
      </p:sp>
      <p:sp>
        <p:nvSpPr>
          <p:cNvPr id="14" name="Rounded Rectangle 13"/>
          <p:cNvSpPr/>
          <p:nvPr/>
        </p:nvSpPr>
        <p:spPr>
          <a:xfrm>
            <a:off x="4860032" y="1412776"/>
            <a:ext cx="4104456"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Tuvākais pret mums grēko visbiežāk ar 1 lietu</a:t>
            </a:r>
            <a:endParaRPr lang="en-US" sz="3200" b="1" dirty="0">
              <a:solidFill>
                <a:schemeClr val="tx1"/>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9"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50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childTnLst>
                          </p:cTn>
                        </p:par>
                        <p:par>
                          <p:cTn id="29" fill="hold">
                            <p:stCondLst>
                              <p:cond delay="7000"/>
                            </p:stCondLst>
                            <p:childTnLst>
                              <p:par>
                                <p:cTn id="30" presetID="10"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323850" y="0"/>
            <a:ext cx="9467850" cy="2500313"/>
          </a:xfrm>
        </p:spPr>
        <p:txBody>
          <a:bodyPr/>
          <a:lstStyle/>
          <a:p>
            <a:pPr algn="just" eaLnBrk="1" hangingPunct="1">
              <a:lnSpc>
                <a:spcPct val="90000"/>
              </a:lnSpc>
            </a:pPr>
            <a:r>
              <a:rPr lang="lv-LV" sz="2800" i="1" dirty="0" smtClean="0"/>
              <a:t>34 Un viņa kungs apskaitās un nodeva to tiesas izpildītājiem, kamēr tas samaksā visu, ko viņš tam bija parādā. 35 Tā arī Mans Debesu Tēvs jums darīs, ja jūs ikviens savam brālim no sirds nepiedosit.</a:t>
            </a:r>
            <a:r>
              <a:rPr lang="lv-LV" sz="2800" dirty="0" smtClean="0"/>
              <a:t> </a:t>
            </a:r>
          </a:p>
        </p:txBody>
      </p:sp>
      <p:sp>
        <p:nvSpPr>
          <p:cNvPr id="6" name="Rounded Rectangle 5"/>
          <p:cNvSpPr/>
          <p:nvPr/>
        </p:nvSpPr>
        <p:spPr>
          <a:xfrm>
            <a:off x="179512" y="2132856"/>
            <a:ext cx="3600400" cy="40324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lv-LV" sz="3200" b="1" dirty="0" smtClean="0">
                <a:solidFill>
                  <a:schemeClr val="tx1"/>
                </a:solidFill>
              </a:rPr>
              <a:t>Nekas</a:t>
            </a:r>
            <a:r>
              <a:rPr lang="lv-LV" sz="3200" dirty="0" smtClean="0">
                <a:solidFill>
                  <a:schemeClr val="tx1"/>
                </a:solidFill>
              </a:rPr>
              <a:t> </a:t>
            </a:r>
            <a:r>
              <a:rPr lang="lv-LV" sz="3200" b="1" dirty="0" smtClean="0">
                <a:solidFill>
                  <a:schemeClr val="tx1"/>
                </a:solidFill>
              </a:rPr>
              <a:t>Dievu nesadusmo </a:t>
            </a:r>
            <a:r>
              <a:rPr lang="lv-LV" sz="3200" dirty="0" smtClean="0">
                <a:solidFill>
                  <a:schemeClr val="tx1"/>
                </a:solidFill>
              </a:rPr>
              <a:t>tik ļoti kā </a:t>
            </a:r>
            <a:r>
              <a:rPr lang="lv-LV" sz="3200" b="1" dirty="0" smtClean="0">
                <a:solidFill>
                  <a:schemeClr val="tx1"/>
                </a:solidFill>
              </a:rPr>
              <a:t>cilvēks</a:t>
            </a:r>
            <a:r>
              <a:rPr lang="lv-LV" sz="3200" dirty="0" smtClean="0">
                <a:solidFill>
                  <a:schemeClr val="tx1"/>
                </a:solidFill>
              </a:rPr>
              <a:t>, kas pats ir </a:t>
            </a:r>
            <a:r>
              <a:rPr lang="lv-LV" sz="3200" b="1" dirty="0" smtClean="0">
                <a:solidFill>
                  <a:schemeClr val="tx1"/>
                </a:solidFill>
              </a:rPr>
              <a:t>saņēmis piedošanu</a:t>
            </a:r>
            <a:r>
              <a:rPr lang="lv-LV" sz="3200" dirty="0" smtClean="0">
                <a:solidFill>
                  <a:schemeClr val="tx1"/>
                </a:solidFill>
              </a:rPr>
              <a:t>, un </a:t>
            </a:r>
            <a:r>
              <a:rPr lang="lv-LV" sz="3200" b="1" dirty="0" smtClean="0">
                <a:solidFill>
                  <a:schemeClr val="tx1"/>
                </a:solidFill>
              </a:rPr>
              <a:t>tālāk citiem nepiedod</a:t>
            </a:r>
            <a:r>
              <a:rPr lang="lv-LV" sz="3200" dirty="0" smtClean="0">
                <a:solidFill>
                  <a:schemeClr val="tx1"/>
                </a:solidFill>
              </a:rPr>
              <a:t>. </a:t>
            </a:r>
            <a:endParaRPr lang="lv-LV" sz="3200" dirty="0">
              <a:solidFill>
                <a:schemeClr val="tx1"/>
              </a:solidFill>
            </a:endParaRPr>
          </a:p>
        </p:txBody>
      </p:sp>
      <p:pic>
        <p:nvPicPr>
          <p:cNvPr id="8196" name="Picture 4" descr="What lesson is taught in the Parable of the Unmerciful servant? - Quora"/>
          <p:cNvPicPr>
            <a:picLocks noChangeAspect="1" noChangeArrowheads="1"/>
          </p:cNvPicPr>
          <p:nvPr/>
        </p:nvPicPr>
        <p:blipFill>
          <a:blip r:embed="rId2" cstate="print"/>
          <a:srcRect/>
          <a:stretch>
            <a:fillRect/>
          </a:stretch>
        </p:blipFill>
        <p:spPr bwMode="auto">
          <a:xfrm>
            <a:off x="3914800" y="1628800"/>
            <a:ext cx="5229200" cy="5229200"/>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 calcmode="lin" valueType="num">
                                      <p:cBhvr additive="base">
                                        <p:cTn id="7" dur="500" fill="hold"/>
                                        <p:tgtEl>
                                          <p:spTgt spid="174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0">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fade">
                                      <p:cBhvr>
                                        <p:cTn id="12" dur="2000"/>
                                        <p:tgtEl>
                                          <p:spTgt spid="819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450850"/>
            <a:ext cx="8229600" cy="692150"/>
          </a:xfrm>
        </p:spPr>
        <p:txBody>
          <a:bodyPr/>
          <a:lstStyle/>
          <a:p>
            <a:pPr eaLnBrk="1" hangingPunct="1"/>
            <a:r>
              <a:rPr lang="lv-LV" sz="2800" b="1" smtClean="0"/>
              <a:t>Mūsu Tēvs debesīs lūgšanā mēs lūdzam:</a:t>
            </a:r>
            <a:r>
              <a:rPr lang="lv-LV" sz="3400" b="1" smtClean="0"/>
              <a:t/>
            </a:r>
            <a:br>
              <a:rPr lang="lv-LV" sz="3400" b="1" smtClean="0"/>
            </a:br>
            <a:r>
              <a:rPr lang="lv-LV" sz="3400" b="1" smtClean="0"/>
              <a:t>Un piedod mums mūsu parādus, kā arī mēs piedodam saviem parādniekiem</a:t>
            </a:r>
            <a:r>
              <a:rPr lang="lv-LV" smtClean="0"/>
              <a:t> </a:t>
            </a:r>
          </a:p>
        </p:txBody>
      </p:sp>
      <p:sp>
        <p:nvSpPr>
          <p:cNvPr id="6" name="Rectangle 5"/>
          <p:cNvSpPr>
            <a:spLocks noChangeArrowheads="1"/>
          </p:cNvSpPr>
          <p:nvPr/>
        </p:nvSpPr>
        <p:spPr bwMode="auto">
          <a:xfrm>
            <a:off x="0" y="1687513"/>
            <a:ext cx="4929188" cy="4832350"/>
          </a:xfrm>
          <a:prstGeom prst="rect">
            <a:avLst/>
          </a:prstGeom>
          <a:noFill/>
          <a:ln w="9525">
            <a:noFill/>
            <a:miter lim="800000"/>
            <a:headEnd/>
            <a:tailEnd/>
          </a:ln>
        </p:spPr>
        <p:txBody>
          <a:bodyPr>
            <a:spAutoFit/>
          </a:bodyPr>
          <a:lstStyle/>
          <a:p>
            <a:pPr>
              <a:buFont typeface="Arial" pitchFamily="34" charset="0"/>
              <a:buChar char="•"/>
            </a:pPr>
            <a:r>
              <a:rPr lang="lv-LV" sz="2800" b="1" dirty="0" smtClean="0"/>
              <a:t>Mūsu grēku parādu nasta ir daudz lielāka nekā spējam aptvert</a:t>
            </a:r>
            <a:r>
              <a:rPr lang="lv-LV" sz="2800" dirty="0" smtClean="0"/>
              <a:t>.</a:t>
            </a:r>
          </a:p>
          <a:p>
            <a:pPr>
              <a:buFont typeface="Arial" pitchFamily="34" charset="0"/>
              <a:buChar char="•"/>
            </a:pPr>
            <a:r>
              <a:rPr lang="lv-LV" sz="2800" dirty="0" smtClean="0"/>
              <a:t>Mēs </a:t>
            </a:r>
            <a:r>
              <a:rPr lang="lv-LV" sz="2800" b="1" dirty="0" smtClean="0"/>
              <a:t>lūdzam Dievam piedošanu</a:t>
            </a:r>
            <a:r>
              <a:rPr lang="lv-LV" sz="2800" dirty="0" smtClean="0"/>
              <a:t>, jo paši </a:t>
            </a:r>
            <a:r>
              <a:rPr lang="lv-LV" sz="2800" b="1" dirty="0" smtClean="0"/>
              <a:t>parādu</a:t>
            </a:r>
            <a:r>
              <a:rPr lang="lv-LV" sz="2800" dirty="0" smtClean="0"/>
              <a:t> </a:t>
            </a:r>
            <a:r>
              <a:rPr lang="lv-LV" sz="2800" b="1" dirty="0" smtClean="0"/>
              <a:t>nevaram samaksāt</a:t>
            </a:r>
            <a:r>
              <a:rPr lang="lv-LV" sz="2800" dirty="0" smtClean="0"/>
              <a:t>.</a:t>
            </a:r>
          </a:p>
          <a:p>
            <a:pPr>
              <a:buFont typeface="Arial" pitchFamily="34" charset="0"/>
              <a:buChar char="•"/>
            </a:pPr>
            <a:r>
              <a:rPr lang="lv-LV" sz="2800" dirty="0" smtClean="0"/>
              <a:t>Ja esam saņēmuši </a:t>
            </a:r>
            <a:r>
              <a:rPr lang="lv-LV" sz="2800" b="1" dirty="0" smtClean="0"/>
              <a:t>Dieva piedošanu</a:t>
            </a:r>
            <a:r>
              <a:rPr lang="lv-LV" sz="2800" dirty="0" smtClean="0"/>
              <a:t>, tad mēs arī saviem </a:t>
            </a:r>
            <a:r>
              <a:rPr lang="lv-LV" sz="2800" b="1" dirty="0" smtClean="0"/>
              <a:t>tuvākajiem</a:t>
            </a:r>
            <a:r>
              <a:rPr lang="lv-LV" sz="2800" dirty="0" smtClean="0"/>
              <a:t> to mazumu grēku varam </a:t>
            </a:r>
            <a:r>
              <a:rPr lang="lv-LV" sz="2800" b="1" dirty="0" smtClean="0"/>
              <a:t>piedot</a:t>
            </a:r>
            <a:r>
              <a:rPr lang="lv-LV" sz="2800" dirty="0" smtClean="0"/>
              <a:t>.</a:t>
            </a:r>
          </a:p>
          <a:p>
            <a:pPr>
              <a:buFont typeface="Arial" pitchFamily="34" charset="0"/>
              <a:buChar char="•"/>
            </a:pPr>
            <a:r>
              <a:rPr lang="lv-LV" sz="2800" smtClean="0"/>
              <a:t>Lai Dievs mūs uz to svētī! </a:t>
            </a:r>
            <a:endParaRPr lang="lv-LV" sz="2800" dirty="0"/>
          </a:p>
        </p:txBody>
      </p:sp>
      <p:sp>
        <p:nvSpPr>
          <p:cNvPr id="1229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D7E04E1D-02ED-4E7B-B51B-266467E78173}" type="slidenum">
              <a:rPr lang="lv-LV" sz="1400"/>
              <a:pPr algn="r"/>
              <a:t>17</a:t>
            </a:fld>
            <a:endParaRPr lang="lv-LV" sz="1400"/>
          </a:p>
        </p:txBody>
      </p:sp>
      <p:pic>
        <p:nvPicPr>
          <p:cNvPr id="8" name="Picture 5"/>
          <p:cNvPicPr>
            <a:picLocks noChangeAspect="1" noChangeArrowheads="1"/>
          </p:cNvPicPr>
          <p:nvPr/>
        </p:nvPicPr>
        <p:blipFill>
          <a:blip r:embed="rId2" cstate="print"/>
          <a:srcRect/>
          <a:stretch>
            <a:fillRect/>
          </a:stretch>
        </p:blipFill>
        <p:spPr bwMode="auto">
          <a:xfrm>
            <a:off x="4887876" y="1714488"/>
            <a:ext cx="4256124" cy="50435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additive="base">
                                        <p:cTn id="2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5384281F-9705-43F1-8CE6-99A46FE27CB5}" type="slidenum">
              <a:rPr lang="lv-LV" smtClean="0"/>
              <a:pPr/>
              <a:t>18</a:t>
            </a:fld>
            <a:endParaRPr lang="lv-LV"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0"/>
            <a:ext cx="8964612" cy="857250"/>
          </a:xfrm>
        </p:spPr>
        <p:txBody>
          <a:bodyPr/>
          <a:lstStyle/>
          <a:p>
            <a:pPr eaLnBrk="1" hangingPunct="1"/>
            <a:r>
              <a:rPr lang="lv-LV" b="1" smtClean="0"/>
              <a:t>Mt.18:23-35 Lielā piedošana</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A10F4D05-8068-46AD-BF14-7BA75ADAC7EA}" type="slidenum">
              <a:rPr lang="lv-LV" smtClean="0"/>
              <a:pPr/>
              <a:t>2</a:t>
            </a:fld>
            <a:endParaRPr lang="lv-LV" smtClean="0"/>
          </a:p>
        </p:txBody>
      </p:sp>
      <p:sp>
        <p:nvSpPr>
          <p:cNvPr id="3077" name="Rectangle 6"/>
          <p:cNvSpPr>
            <a:spLocks noChangeArrowheads="1"/>
          </p:cNvSpPr>
          <p:nvPr/>
        </p:nvSpPr>
        <p:spPr bwMode="auto">
          <a:xfrm>
            <a:off x="0" y="714375"/>
            <a:ext cx="9144000" cy="6232525"/>
          </a:xfrm>
          <a:prstGeom prst="rect">
            <a:avLst/>
          </a:prstGeom>
          <a:noFill/>
          <a:ln w="9525">
            <a:noFill/>
            <a:miter lim="800000"/>
            <a:headEnd/>
            <a:tailEnd/>
          </a:ln>
        </p:spPr>
        <p:txBody>
          <a:bodyPr>
            <a:spAutoFit/>
          </a:bodyPr>
          <a:lstStyle/>
          <a:p>
            <a:pPr algn="just"/>
            <a:r>
              <a:rPr lang="lv-LV" sz="2100" dirty="0"/>
              <a:t>23 Tāpēc Debesu valstība ir līdzīga ķēniņam, kas ar saviem kalpiem gribēja norēķināties. 24 Un, kad viņš iesāka norēķinu, viņam pieveda parādnieku, kas tam bija parādā desmit tūkstošu </a:t>
            </a:r>
            <a:r>
              <a:rPr lang="lv-LV" sz="2100" dirty="0" err="1"/>
              <a:t>talentu</a:t>
            </a:r>
            <a:r>
              <a:rPr lang="lv-LV" sz="2100" dirty="0"/>
              <a:t>. 25 Bet, kad tas nespēja samaksāt, tad kungs pavēlēja to pārdot ar sievu un bērniem un visu, kas tam bija, un samaksāt. 26 Tad kalps krita pie zemes un viņu gauži lūdza, sacīdams: cieties ar mani, es tev visu nomaksāšu. 27 Tad kungam palika kalpa žēl, un viņš to palaida un parādu tam arī atlaida. 28 Bet šis pats kalps, izgājis ārā, sastapa vienu no saviem darba biedriem, kas tam bija simts </a:t>
            </a:r>
            <a:r>
              <a:rPr lang="lv-LV" sz="2100" dirty="0" err="1"/>
              <a:t>denāriju</a:t>
            </a:r>
            <a:r>
              <a:rPr lang="lv-LV" sz="2100" dirty="0"/>
              <a:t> parādā; viņš to satvēra, žņaudza un sacīja: maksā, ko esi parādā! 29 Tad viņa darba biedrs krita tam pie kājām, lūdzās un sacīja: cieties ar mani, es tev samaksāšu. 30 Bet viņš negribēja un nogājis to iemeta cietumā, tiekams tas savu parādu samaksā. 31 Kad nu viņa darba biedri to redzēja, tad tie ļoti noskuma, tie aizgāja un izstāstīja savam kungam visu, kas bija noticis.32 Tad viņa kungs to pasauca un tam sacīja: tu nekrietnais kalps! Visu šo parādu es tev atlaidu, kad tu mani lūdzi. 33 Vai tad tev arīdzan nebija apžēloties par savu darba biedru, kā es par tevi esmu apžēlojies? 34 Un viņa kungs apskaitās un nodeva to tiesas izpildītājiem, kamēr tas samaksā visu, ko viņš tam bija parādā. 35 Tā arī Mans Debesu Tēvs jums darīs, ja jūs ikviens savam brālim no sirds nepiedosit. </a:t>
            </a:r>
          </a:p>
        </p:txBody>
      </p:sp>
      <p:sp>
        <p:nvSpPr>
          <p:cNvPr id="3078"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lgn="r">
              <a:spcBef>
                <a:spcPct val="50000"/>
              </a:spcBef>
            </a:pPr>
            <a:r>
              <a:rPr lang="lv-LV" sz="2000" dirty="0" smtClean="0"/>
              <a:t>19.mar.2023.</a:t>
            </a:r>
            <a:endParaRPr lang="lv-LV" sz="2000" dirty="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00063" y="142875"/>
            <a:ext cx="8229600" cy="763588"/>
          </a:xfrm>
        </p:spPr>
        <p:txBody>
          <a:bodyPr/>
          <a:lstStyle/>
          <a:p>
            <a:pPr eaLnBrk="1" hangingPunct="1"/>
            <a:r>
              <a:rPr lang="lv-LV" sz="4800" b="1" smtClean="0">
                <a:solidFill>
                  <a:schemeClr val="tx1"/>
                </a:solidFill>
              </a:rPr>
              <a:t>Vai te ir runa par naudu?</a:t>
            </a:r>
          </a:p>
        </p:txBody>
      </p:sp>
      <p:sp>
        <p:nvSpPr>
          <p:cNvPr id="8195" name="Rectangle 3"/>
          <p:cNvSpPr>
            <a:spLocks noGrp="1" noChangeArrowheads="1"/>
          </p:cNvSpPr>
          <p:nvPr>
            <p:ph type="body" idx="1"/>
          </p:nvPr>
        </p:nvSpPr>
        <p:spPr>
          <a:xfrm>
            <a:off x="0" y="1000125"/>
            <a:ext cx="8893175" cy="1643057"/>
          </a:xfrm>
        </p:spPr>
        <p:txBody>
          <a:bodyPr/>
          <a:lstStyle/>
          <a:p>
            <a:pPr algn="ctr">
              <a:buNone/>
            </a:pPr>
            <a:r>
              <a:rPr lang="lv-LV" dirty="0" smtClean="0"/>
              <a:t>   Ja šī būtu līdzība par attieksmi pret naudu, tad jebkurš finansists pateiktu, ka Jēzus no finansēm nekā nesaprot.</a:t>
            </a:r>
          </a:p>
          <a:p>
            <a:endParaRPr lang="lv-LV" dirty="0" smtClean="0"/>
          </a:p>
        </p:txBody>
      </p:sp>
      <p:pic>
        <p:nvPicPr>
          <p:cNvPr id="5" name="Picture 8" descr="http://cdn5.freedomoutpost.com/wp-content/uploads/2015/03/euros.jpg"/>
          <p:cNvPicPr>
            <a:picLocks noChangeAspect="1" noChangeArrowheads="1"/>
          </p:cNvPicPr>
          <p:nvPr/>
        </p:nvPicPr>
        <p:blipFill>
          <a:blip r:embed="rId2" cstate="print"/>
          <a:srcRect/>
          <a:stretch>
            <a:fillRect/>
          </a:stretch>
        </p:blipFill>
        <p:spPr bwMode="auto">
          <a:xfrm>
            <a:off x="4286216" y="2786058"/>
            <a:ext cx="4857784" cy="35652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p:nvPr/>
        </p:nvSpPr>
        <p:spPr>
          <a:xfrm>
            <a:off x="0" y="2601954"/>
            <a:ext cx="4572000" cy="3970318"/>
          </a:xfrm>
          <a:prstGeom prst="rect">
            <a:avLst/>
          </a:prstGeom>
        </p:spPr>
        <p:txBody>
          <a:bodyPr>
            <a:spAutoFit/>
          </a:bodyPr>
          <a:lstStyle/>
          <a:p>
            <a:r>
              <a:rPr lang="lv-LV" sz="2800" b="1" dirty="0" smtClean="0"/>
              <a:t>2 Mūsu Tēvs versijas</a:t>
            </a:r>
            <a:r>
              <a:rPr lang="lv-LV" sz="2800" dirty="0" smtClean="0"/>
              <a:t>:</a:t>
            </a:r>
          </a:p>
          <a:p>
            <a:pPr>
              <a:buFont typeface="Arial" pitchFamily="34" charset="0"/>
              <a:buChar char="•"/>
            </a:pPr>
            <a:r>
              <a:rPr lang="lv-LV" sz="2800" dirty="0" smtClean="0"/>
              <a:t>“</a:t>
            </a:r>
            <a:r>
              <a:rPr lang="lv-LV" sz="2800" i="1" dirty="0" smtClean="0"/>
              <a:t>Un piedodi mums mūsu </a:t>
            </a:r>
            <a:r>
              <a:rPr lang="lv-LV" sz="2800" b="1" i="1" dirty="0" smtClean="0"/>
              <a:t>parādus</a:t>
            </a:r>
            <a:r>
              <a:rPr lang="lv-LV" sz="2800" i="1" dirty="0" smtClean="0"/>
              <a:t>, kā arī mēs piedodam saviem parādniekiem</a:t>
            </a:r>
            <a:r>
              <a:rPr lang="lv-LV" sz="2800" dirty="0" smtClean="0"/>
              <a:t>.” (Mt.6:12)</a:t>
            </a:r>
          </a:p>
          <a:p>
            <a:pPr>
              <a:buFont typeface="Arial" pitchFamily="34" charset="0"/>
              <a:buChar char="•"/>
            </a:pPr>
            <a:r>
              <a:rPr lang="lv-LV" sz="2800" dirty="0" smtClean="0"/>
              <a:t>“</a:t>
            </a:r>
            <a:r>
              <a:rPr lang="lv-LV" sz="2800" i="1" dirty="0" smtClean="0"/>
              <a:t>un piedodi mums mūsu </a:t>
            </a:r>
            <a:r>
              <a:rPr lang="lv-LV" sz="2800" b="1" i="1" dirty="0" smtClean="0"/>
              <a:t>grēkus</a:t>
            </a:r>
            <a:r>
              <a:rPr lang="lv-LV" sz="2800" i="1" dirty="0" smtClean="0"/>
              <a:t>, jo arī mēs piedodam katram, kas mums ir parādā.</a:t>
            </a:r>
            <a:r>
              <a:rPr lang="lv-LV" sz="2800" dirty="0" smtClean="0"/>
              <a:t>” (Lk.11:4)</a:t>
            </a:r>
            <a:endParaRPr lang="lv-LV" sz="28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4"/>
                                        </p:tgtEl>
                                        <p:attrNameLst>
                                          <p:attrName>style.visibility</p:attrName>
                                        </p:attrNameLst>
                                      </p:cBhvr>
                                      <p:to>
                                        <p:strVal val="visible"/>
                                      </p:to>
                                    </p:set>
                                    <p:anim calcmode="lin" valueType="num">
                                      <p:cBhvr additive="base">
                                        <p:cTn id="12" dur="500" fill="hold"/>
                                        <p:tgtEl>
                                          <p:spTgt spid="8194"/>
                                        </p:tgtEl>
                                        <p:attrNameLst>
                                          <p:attrName>ppt_x</p:attrName>
                                        </p:attrNameLst>
                                      </p:cBhvr>
                                      <p:tavLst>
                                        <p:tav tm="0">
                                          <p:val>
                                            <p:strVal val="#ppt_x"/>
                                          </p:val>
                                        </p:tav>
                                        <p:tav tm="100000">
                                          <p:val>
                                            <p:strVal val="#ppt_x"/>
                                          </p:val>
                                        </p:tav>
                                      </p:tavLst>
                                    </p:anim>
                                    <p:anim calcmode="lin" valueType="num">
                                      <p:cBhvr additive="base">
                                        <p:cTn id="13" dur="500" fill="hold"/>
                                        <p:tgtEl>
                                          <p:spTgt spid="8194"/>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0" y="-26988"/>
            <a:ext cx="8750300" cy="4525963"/>
          </a:xfrm>
        </p:spPr>
        <p:txBody>
          <a:bodyPr/>
          <a:lstStyle/>
          <a:p>
            <a:pPr marL="0" indent="0" algn="just" eaLnBrk="1" hangingPunct="1">
              <a:spcBef>
                <a:spcPct val="0"/>
              </a:spcBef>
              <a:buFontTx/>
              <a:buNone/>
            </a:pPr>
            <a:r>
              <a:rPr lang="lv-LV" sz="2800" i="1" smtClean="0"/>
              <a:t>23 Tāpēc Debesu valstība ir līdzīga ķēniņam, kas ar saviem kalpiem gribēja norēķināties. 24 Un, kad viņš iesāka norēķinu, viņam pieveda parādnieku, kas tam bija parādā desmit tūkstošu talentu. 25 Bet, kad tas nespēja samaksāt, tad kungs pavēlēja to pārdot ar sievu un bērniem un visu, kas tam bija, un samaksāt.</a:t>
            </a:r>
            <a:endParaRPr lang="lv-LV" sz="2800" smtClean="0"/>
          </a:p>
        </p:txBody>
      </p:sp>
      <p:sp>
        <p:nvSpPr>
          <p:cNvPr id="4" name="Rectangle 2"/>
          <p:cNvSpPr>
            <a:spLocks noGrp="1" noChangeArrowheads="1"/>
          </p:cNvSpPr>
          <p:nvPr>
            <p:ph type="title"/>
          </p:nvPr>
        </p:nvSpPr>
        <p:spPr>
          <a:xfrm>
            <a:off x="0" y="2571750"/>
            <a:ext cx="4286250" cy="763588"/>
          </a:xfrm>
        </p:spPr>
        <p:txBody>
          <a:bodyPr/>
          <a:lstStyle/>
          <a:p>
            <a:pPr eaLnBrk="1" hangingPunct="1"/>
            <a:r>
              <a:rPr lang="lv-LV" sz="4800" b="1" smtClean="0">
                <a:solidFill>
                  <a:schemeClr val="tx1"/>
                </a:solidFill>
              </a:rPr>
              <a:t>10 000 talenti</a:t>
            </a:r>
          </a:p>
        </p:txBody>
      </p:sp>
      <p:sp>
        <p:nvSpPr>
          <p:cNvPr id="5" name="Rectangle 3"/>
          <p:cNvSpPr txBox="1">
            <a:spLocks noChangeArrowheads="1"/>
          </p:cNvSpPr>
          <p:nvPr/>
        </p:nvSpPr>
        <p:spPr bwMode="auto">
          <a:xfrm>
            <a:off x="4071938" y="4286250"/>
            <a:ext cx="642937" cy="1000125"/>
          </a:xfrm>
          <a:prstGeom prst="rect">
            <a:avLst/>
          </a:prstGeom>
          <a:noFill/>
          <a:ln w="9525">
            <a:noFill/>
            <a:miter lim="800000"/>
            <a:headEnd/>
            <a:tailEnd/>
          </a:ln>
        </p:spPr>
        <p:txBody>
          <a:bodyPr/>
          <a:lstStyle/>
          <a:p>
            <a:pPr marL="342900" indent="-342900" eaLnBrk="0" hangingPunct="0">
              <a:spcBef>
                <a:spcPct val="20000"/>
              </a:spcBef>
              <a:defRPr/>
            </a:pPr>
            <a:r>
              <a:rPr lang="lv-LV" sz="7000" b="1" kern="0">
                <a:latin typeface="+mn-lt"/>
              </a:rPr>
              <a:t>=</a:t>
            </a:r>
          </a:p>
        </p:txBody>
      </p:sp>
      <p:sp>
        <p:nvSpPr>
          <p:cNvPr id="6" name="Rectangle 2"/>
          <p:cNvSpPr txBox="1">
            <a:spLocks noChangeArrowheads="1"/>
          </p:cNvSpPr>
          <p:nvPr/>
        </p:nvSpPr>
        <p:spPr bwMode="auto">
          <a:xfrm>
            <a:off x="4214813" y="2571750"/>
            <a:ext cx="5143500" cy="763588"/>
          </a:xfrm>
          <a:prstGeom prst="rect">
            <a:avLst/>
          </a:prstGeom>
          <a:noFill/>
          <a:ln w="9525">
            <a:noFill/>
            <a:miter lim="800000"/>
            <a:headEnd/>
            <a:tailEnd/>
          </a:ln>
        </p:spPr>
        <p:txBody>
          <a:bodyPr anchor="ctr"/>
          <a:lstStyle/>
          <a:p>
            <a:pPr algn="ctr">
              <a:defRPr/>
            </a:pPr>
            <a:r>
              <a:rPr lang="lv-LV" sz="4800" b="1" kern="0" dirty="0">
                <a:latin typeface="+mj-lt"/>
                <a:ea typeface="+mj-ea"/>
                <a:cs typeface="+mj-cs"/>
              </a:rPr>
              <a:t>4 miljardi €</a:t>
            </a:r>
          </a:p>
        </p:txBody>
      </p:sp>
      <p:pic>
        <p:nvPicPr>
          <p:cNvPr id="7" name="Picture 3"/>
          <p:cNvPicPr>
            <a:picLocks noChangeAspect="1" noChangeArrowheads="1"/>
          </p:cNvPicPr>
          <p:nvPr/>
        </p:nvPicPr>
        <p:blipFill>
          <a:blip r:embed="rId2" cstate="print"/>
          <a:srcRect/>
          <a:stretch>
            <a:fillRect/>
          </a:stretch>
        </p:blipFill>
        <p:spPr bwMode="auto">
          <a:xfrm>
            <a:off x="357158" y="3357562"/>
            <a:ext cx="3408503" cy="32861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8" descr="http://cdn5.freedomoutpost.com/wp-content/uploads/2015/03/euros.jpg"/>
          <p:cNvPicPr>
            <a:picLocks noChangeAspect="1" noChangeArrowheads="1"/>
          </p:cNvPicPr>
          <p:nvPr/>
        </p:nvPicPr>
        <p:blipFill>
          <a:blip r:embed="rId3" cstate="print"/>
          <a:srcRect/>
          <a:stretch>
            <a:fillRect/>
          </a:stretch>
        </p:blipFill>
        <p:spPr bwMode="auto">
          <a:xfrm>
            <a:off x="4929190" y="3286124"/>
            <a:ext cx="3692906" cy="33509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 calcmode="lin" valueType="num">
                                      <p:cBhvr additive="base">
                                        <p:cTn id="7" dur="500" fill="hold"/>
                                        <p:tgtEl>
                                          <p:spTgt spid="92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8">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 calcmode="lin" valueType="num">
                                      <p:cBhvr additive="base">
                                        <p:cTn id="2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p:bldP spid="4" grpId="0" autoUpdateAnimBg="0"/>
      <p:bldP spid="5" grpId="0" build="p" autoUpdateAnimBg="0" advAuto="0"/>
      <p:bldP spid="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450850"/>
            <a:ext cx="8229600" cy="692150"/>
          </a:xfrm>
        </p:spPr>
        <p:txBody>
          <a:bodyPr/>
          <a:lstStyle/>
          <a:p>
            <a:pPr eaLnBrk="1" hangingPunct="1"/>
            <a:r>
              <a:rPr lang="lv-LV" sz="2800" b="1" dirty="0" smtClean="0"/>
              <a:t>Mūsu Tēvs debesīs lūgšanā:</a:t>
            </a:r>
            <a:r>
              <a:rPr lang="lv-LV" sz="3400" b="1" dirty="0" smtClean="0"/>
              <a:t/>
            </a:r>
            <a:br>
              <a:rPr lang="lv-LV" sz="3400" b="1" dirty="0" smtClean="0"/>
            </a:br>
            <a:r>
              <a:rPr lang="lv-LV" sz="3400" b="1" dirty="0" smtClean="0"/>
              <a:t>Un piedod mums mūsu parādus, kā arī mēs piedodam saviem parādniekiem</a:t>
            </a:r>
            <a:r>
              <a:rPr lang="lv-LV" dirty="0" smtClean="0"/>
              <a:t> </a:t>
            </a:r>
          </a:p>
        </p:txBody>
      </p:sp>
      <p:sp>
        <p:nvSpPr>
          <p:cNvPr id="5124"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92D736C3-BBA9-46D1-9AA7-9008765E63B0}" type="slidenum">
              <a:rPr lang="lv-LV" sz="1400"/>
              <a:pPr algn="r"/>
              <a:t>5</a:t>
            </a:fld>
            <a:endParaRPr lang="lv-LV" sz="1400"/>
          </a:p>
        </p:txBody>
      </p:sp>
      <p:pic>
        <p:nvPicPr>
          <p:cNvPr id="10243" name="Picture 3"/>
          <p:cNvPicPr>
            <a:picLocks noChangeAspect="1" noChangeArrowheads="1"/>
          </p:cNvPicPr>
          <p:nvPr/>
        </p:nvPicPr>
        <p:blipFill>
          <a:blip r:embed="rId2" cstate="print"/>
          <a:srcRect/>
          <a:stretch>
            <a:fillRect/>
          </a:stretch>
        </p:blipFill>
        <p:spPr bwMode="auto">
          <a:xfrm>
            <a:off x="0" y="1628800"/>
            <a:ext cx="9238254" cy="5229200"/>
          </a:xfrm>
          <a:prstGeom prst="rect">
            <a:avLst/>
          </a:prstGeom>
          <a:ln>
            <a:noFill/>
          </a:ln>
          <a:effectLst>
            <a:softEdge rad="112500"/>
          </a:effectLst>
        </p:spPr>
      </p:pic>
      <p:sp>
        <p:nvSpPr>
          <p:cNvPr id="7" name="Rounded Rectangle 6"/>
          <p:cNvSpPr/>
          <p:nvPr/>
        </p:nvSpPr>
        <p:spPr>
          <a:xfrm>
            <a:off x="5292080" y="1916832"/>
            <a:ext cx="3384376"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Grēki  =  Parādi</a:t>
            </a:r>
            <a:endParaRPr lang="en-US" sz="3200" b="1" dirty="0">
              <a:solidFill>
                <a:schemeClr val="tx1"/>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fade">
                                      <p:cBhvr>
                                        <p:cTn id="12" dur="2000"/>
                                        <p:tgtEl>
                                          <p:spTgt spid="10243"/>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0" y="0"/>
            <a:ext cx="9144000" cy="757237"/>
          </a:xfrm>
        </p:spPr>
        <p:txBody>
          <a:bodyPr/>
          <a:lstStyle/>
          <a:p>
            <a:pPr eaLnBrk="1" hangingPunct="1"/>
            <a:r>
              <a:rPr lang="lv-LV" sz="3600" b="1" dirty="0" smtClean="0"/>
              <a:t>Vai tiešām mūsu grēku nasta ir tik liela?</a:t>
            </a:r>
            <a:r>
              <a:rPr lang="lv-LV" sz="5400" dirty="0" smtClean="0"/>
              <a:t> </a:t>
            </a:r>
          </a:p>
        </p:txBody>
      </p:sp>
      <p:sp>
        <p:nvSpPr>
          <p:cNvPr id="7171" name="Rectangle 3"/>
          <p:cNvSpPr>
            <a:spLocks noGrp="1" noChangeArrowheads="1"/>
          </p:cNvSpPr>
          <p:nvPr>
            <p:ph type="body" idx="4294967295"/>
          </p:nvPr>
        </p:nvSpPr>
        <p:spPr>
          <a:xfrm>
            <a:off x="0" y="2332038"/>
            <a:ext cx="8072438" cy="4525962"/>
          </a:xfrm>
        </p:spPr>
        <p:txBody>
          <a:bodyPr/>
          <a:lstStyle/>
          <a:p>
            <a:pPr>
              <a:buNone/>
              <a:defRPr/>
            </a:pPr>
            <a:r>
              <a:rPr lang="lv-LV" sz="4800" b="1" dirty="0" smtClean="0"/>
              <a:t>Kvantitatīvi:</a:t>
            </a:r>
          </a:p>
          <a:p>
            <a:pPr>
              <a:defRPr/>
            </a:pPr>
            <a:r>
              <a:rPr lang="lv-LV" sz="4000" dirty="0" smtClean="0"/>
              <a:t>Ja cilvēks grēkotu </a:t>
            </a:r>
            <a:r>
              <a:rPr lang="lv-LV" sz="4000" b="1" dirty="0" smtClean="0"/>
              <a:t>10x dienā</a:t>
            </a:r>
            <a:r>
              <a:rPr lang="lv-LV" sz="4000" dirty="0" smtClean="0"/>
              <a:t>,</a:t>
            </a:r>
          </a:p>
          <a:p>
            <a:pPr>
              <a:buNone/>
              <a:defRPr/>
            </a:pPr>
            <a:r>
              <a:rPr lang="lv-LV" sz="4000" dirty="0" smtClean="0">
                <a:sym typeface="Wingdings" pitchFamily="2" charset="2"/>
              </a:rPr>
              <a:t> </a:t>
            </a:r>
            <a:r>
              <a:rPr lang="lv-LV" sz="4000" dirty="0" smtClean="0"/>
              <a:t>tad </a:t>
            </a:r>
            <a:r>
              <a:rPr lang="lv-LV" sz="4000" b="1" dirty="0" smtClean="0"/>
              <a:t>mēnesī 300x  </a:t>
            </a:r>
          </a:p>
          <a:p>
            <a:pPr>
              <a:buFont typeface="Wingdings" pitchFamily="2" charset="2"/>
              <a:buChar char="à"/>
              <a:defRPr/>
            </a:pPr>
            <a:r>
              <a:rPr lang="lv-LV" sz="4000" dirty="0" smtClean="0"/>
              <a:t> tad </a:t>
            </a:r>
            <a:r>
              <a:rPr lang="lv-LV" sz="4000" b="1" dirty="0" smtClean="0"/>
              <a:t>gadā 3650x</a:t>
            </a:r>
          </a:p>
          <a:p>
            <a:pPr>
              <a:buFont typeface="Wingdings" pitchFamily="2" charset="2"/>
              <a:buChar char="à"/>
              <a:defRPr/>
            </a:pPr>
            <a:r>
              <a:rPr lang="lv-LV" sz="4000" dirty="0" smtClean="0"/>
              <a:t> </a:t>
            </a:r>
            <a:r>
              <a:rPr lang="lv-LV" sz="4000" b="1" dirty="0" smtClean="0"/>
              <a:t>70 gados </a:t>
            </a:r>
            <a:r>
              <a:rPr lang="lv-LV" sz="4000" dirty="0" smtClean="0"/>
              <a:t>sanāk </a:t>
            </a:r>
            <a:r>
              <a:rPr lang="lv-LV" sz="4000" b="1" dirty="0" smtClean="0"/>
              <a:t>255</a:t>
            </a:r>
            <a:r>
              <a:rPr lang="lv-LV" sz="4000" dirty="0" smtClean="0"/>
              <a:t> </a:t>
            </a:r>
            <a:r>
              <a:rPr lang="lv-LV" sz="4000" b="1" dirty="0" smtClean="0"/>
              <a:t>500 grēki</a:t>
            </a:r>
            <a:r>
              <a:rPr lang="lv-LV" sz="4000" dirty="0" smtClean="0"/>
              <a:t>.</a:t>
            </a:r>
          </a:p>
          <a:p>
            <a:pPr eaLnBrk="1" hangingPunct="1">
              <a:lnSpc>
                <a:spcPct val="90000"/>
              </a:lnSpc>
              <a:buFont typeface="Wingdings" pitchFamily="2" charset="2"/>
              <a:buNone/>
              <a:defRPr/>
            </a:pPr>
            <a:endParaRPr lang="lv-LV" sz="6000" dirty="0" smtClean="0"/>
          </a:p>
        </p:txBody>
      </p:sp>
      <p:pic>
        <p:nvPicPr>
          <p:cNvPr id="6" name="Picture 5" descr="original-sin.png"/>
          <p:cNvPicPr>
            <a:picLocks noChangeAspect="1"/>
          </p:cNvPicPr>
          <p:nvPr/>
        </p:nvPicPr>
        <p:blipFill>
          <a:blip r:embed="rId2" cstate="print"/>
          <a:stretch>
            <a:fillRect/>
          </a:stretch>
        </p:blipFill>
        <p:spPr>
          <a:xfrm>
            <a:off x="6345865" y="2636912"/>
            <a:ext cx="2798135" cy="2798135"/>
          </a:xfrm>
          <a:prstGeom prst="rect">
            <a:avLst/>
          </a:prstGeom>
        </p:spPr>
      </p:pic>
      <p:sp>
        <p:nvSpPr>
          <p:cNvPr id="8" name="Rounded Rectangle 7"/>
          <p:cNvSpPr/>
          <p:nvPr/>
        </p:nvSpPr>
        <p:spPr>
          <a:xfrm>
            <a:off x="251520" y="908720"/>
            <a:ext cx="8640960"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Lai saprastu Dieva žēlastības lielumu mums ir jāapzinās sava grēka lielums!</a:t>
            </a:r>
            <a:endParaRPr lang="en-US" sz="3600" b="1" dirty="0">
              <a:solidFill>
                <a:schemeClr val="tx1"/>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2000"/>
                                        <p:tgtEl>
                                          <p:spTgt spid="8"/>
                                        </p:tgtEl>
                                      </p:cBhvr>
                                    </p:animEffect>
                                  </p:childTnLst>
                                </p:cTn>
                              </p:par>
                            </p:childTnLst>
                          </p:cTn>
                        </p:par>
                        <p:par>
                          <p:cTn id="15" fill="hold">
                            <p:stCondLst>
                              <p:cond delay="4000"/>
                            </p:stCondLst>
                            <p:childTnLst>
                              <p:par>
                                <p:cTn id="16" presetID="2" presetClass="entr" presetSubtype="4" fill="hold" nodeType="afterEffect">
                                  <p:stCondLst>
                                    <p:cond delay="0"/>
                                  </p:stCondLst>
                                  <p:childTnLst>
                                    <p:set>
                                      <p:cBhvr>
                                        <p:cTn id="17" dur="1" fill="hold">
                                          <p:stCondLst>
                                            <p:cond delay="0"/>
                                          </p:stCondLst>
                                        </p:cTn>
                                        <p:tgtEl>
                                          <p:spTgt spid="7171">
                                            <p:txEl>
                                              <p:pRg st="0" end="0"/>
                                            </p:txEl>
                                          </p:spTgt>
                                        </p:tgtEl>
                                        <p:attrNameLst>
                                          <p:attrName>style.visibility</p:attrName>
                                        </p:attrNameLst>
                                      </p:cBhvr>
                                      <p:to>
                                        <p:strVal val="visible"/>
                                      </p:to>
                                    </p:set>
                                    <p:anim calcmode="lin" valueType="num">
                                      <p:cBhvr additive="base">
                                        <p:cTn id="18"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4500"/>
                            </p:stCondLst>
                            <p:childTnLst>
                              <p:par>
                                <p:cTn id="21" presetID="2" presetClass="entr" presetSubtype="4" fill="hold" nodeType="afterEffect">
                                  <p:stCondLst>
                                    <p:cond delay="0"/>
                                  </p:stCondLst>
                                  <p:childTnLst>
                                    <p:set>
                                      <p:cBhvr>
                                        <p:cTn id="22" dur="1" fill="hold">
                                          <p:stCondLst>
                                            <p:cond delay="0"/>
                                          </p:stCondLst>
                                        </p:cTn>
                                        <p:tgtEl>
                                          <p:spTgt spid="7171">
                                            <p:txEl>
                                              <p:pRg st="1" end="1"/>
                                            </p:txEl>
                                          </p:spTgt>
                                        </p:tgtEl>
                                        <p:attrNameLst>
                                          <p:attrName>style.visibility</p:attrName>
                                        </p:attrNameLst>
                                      </p:cBhvr>
                                      <p:to>
                                        <p:strVal val="visible"/>
                                      </p:to>
                                    </p:set>
                                    <p:anim calcmode="lin" valueType="num">
                                      <p:cBhvr additive="base">
                                        <p:cTn id="2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5000"/>
                            </p:stCondLst>
                            <p:childTnLst>
                              <p:par>
                                <p:cTn id="26" presetID="2" presetClass="entr" presetSubtype="4" fill="hold" nodeType="afterEffect">
                                  <p:stCondLst>
                                    <p:cond delay="0"/>
                                  </p:stCondLst>
                                  <p:childTnLst>
                                    <p:set>
                                      <p:cBhvr>
                                        <p:cTn id="27" dur="1" fill="hold">
                                          <p:stCondLst>
                                            <p:cond delay="0"/>
                                          </p:stCondLst>
                                        </p:cTn>
                                        <p:tgtEl>
                                          <p:spTgt spid="7171">
                                            <p:txEl>
                                              <p:pRg st="2" end="2"/>
                                            </p:txEl>
                                          </p:spTgt>
                                        </p:tgtEl>
                                        <p:attrNameLst>
                                          <p:attrName>style.visibility</p:attrName>
                                        </p:attrNameLst>
                                      </p:cBhvr>
                                      <p:to>
                                        <p:strVal val="visible"/>
                                      </p:to>
                                    </p:set>
                                    <p:anim calcmode="lin" valueType="num">
                                      <p:cBhvr additive="base">
                                        <p:cTn id="28"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500"/>
                            </p:stCondLst>
                            <p:childTnLst>
                              <p:par>
                                <p:cTn id="31" presetID="2" presetClass="entr" presetSubtype="4" fill="hold" nodeType="afterEffect">
                                  <p:stCondLst>
                                    <p:cond delay="0"/>
                                  </p:stCondLst>
                                  <p:childTnLst>
                                    <p:set>
                                      <p:cBhvr>
                                        <p:cTn id="32" dur="1" fill="hold">
                                          <p:stCondLst>
                                            <p:cond delay="0"/>
                                          </p:stCondLst>
                                        </p:cTn>
                                        <p:tgtEl>
                                          <p:spTgt spid="7171">
                                            <p:txEl>
                                              <p:pRg st="3" end="3"/>
                                            </p:txEl>
                                          </p:spTgt>
                                        </p:tgtEl>
                                        <p:attrNameLst>
                                          <p:attrName>style.visibility</p:attrName>
                                        </p:attrNameLst>
                                      </p:cBhvr>
                                      <p:to>
                                        <p:strVal val="visible"/>
                                      </p:to>
                                    </p:set>
                                    <p:anim calcmode="lin" valueType="num">
                                      <p:cBhvr additive="base">
                                        <p:cTn id="33"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6000"/>
                            </p:stCondLst>
                            <p:childTnLst>
                              <p:par>
                                <p:cTn id="36" presetID="2" presetClass="entr" presetSubtype="4" fill="hold" nodeType="afterEffect">
                                  <p:stCondLst>
                                    <p:cond delay="0"/>
                                  </p:stCondLst>
                                  <p:childTnLst>
                                    <p:set>
                                      <p:cBhvr>
                                        <p:cTn id="37" dur="1" fill="hold">
                                          <p:stCondLst>
                                            <p:cond delay="0"/>
                                          </p:stCondLst>
                                        </p:cTn>
                                        <p:tgtEl>
                                          <p:spTgt spid="7171">
                                            <p:txEl>
                                              <p:pRg st="4" end="4"/>
                                            </p:txEl>
                                          </p:spTgt>
                                        </p:tgtEl>
                                        <p:attrNameLst>
                                          <p:attrName>style.visibility</p:attrName>
                                        </p:attrNameLst>
                                      </p:cBhvr>
                                      <p:to>
                                        <p:strVal val="visible"/>
                                      </p:to>
                                    </p:set>
                                    <p:anim calcmode="lin" valueType="num">
                                      <p:cBhvr additive="base">
                                        <p:cTn id="38"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0144CC64-32EB-47FF-BDE1-FBCB0B9760D9}" type="slidenum">
              <a:rPr lang="en-US" smtClean="0"/>
              <a:pPr/>
              <a:t>7</a:t>
            </a:fld>
            <a:endParaRPr lang="en-US" smtClean="0"/>
          </a:p>
        </p:txBody>
      </p:sp>
      <p:sp>
        <p:nvSpPr>
          <p:cNvPr id="96258" name="Rectangle 2"/>
          <p:cNvSpPr>
            <a:spLocks noGrp="1" noChangeArrowheads="1"/>
          </p:cNvSpPr>
          <p:nvPr>
            <p:ph type="title"/>
          </p:nvPr>
        </p:nvSpPr>
        <p:spPr>
          <a:xfrm>
            <a:off x="179388" y="0"/>
            <a:ext cx="8964612" cy="765175"/>
          </a:xfrm>
        </p:spPr>
        <p:txBody>
          <a:bodyPr/>
          <a:lstStyle/>
          <a:p>
            <a:pPr marL="762000" indent="-762000" eaLnBrk="1" hangingPunct="1">
              <a:defRPr/>
            </a:pPr>
            <a:r>
              <a:rPr lang="lv-LV" sz="4000" b="1" dirty="0" smtClean="0">
                <a:solidFill>
                  <a:schemeClr val="tx1"/>
                </a:solidFill>
              </a:rPr>
              <a:t>Lielākoties mūsu labie darbi ir grēki</a:t>
            </a:r>
            <a:endParaRPr lang="en-US" sz="4000" b="1" dirty="0" smtClean="0">
              <a:solidFill>
                <a:schemeClr val="tx1"/>
              </a:solidFill>
            </a:endParaRPr>
          </a:p>
        </p:txBody>
      </p:sp>
      <p:sp>
        <p:nvSpPr>
          <p:cNvPr id="96259" name="Rectangle 3"/>
          <p:cNvSpPr>
            <a:spLocks noGrp="1" noChangeArrowheads="1"/>
          </p:cNvSpPr>
          <p:nvPr>
            <p:ph type="body" idx="1"/>
          </p:nvPr>
        </p:nvSpPr>
        <p:spPr>
          <a:xfrm>
            <a:off x="0" y="620688"/>
            <a:ext cx="8893175" cy="1224136"/>
          </a:xfrm>
        </p:spPr>
        <p:txBody>
          <a:bodyPr/>
          <a:lstStyle/>
          <a:p>
            <a:pPr marL="533400" indent="-533400" algn="ctr" eaLnBrk="1" hangingPunct="1">
              <a:lnSpc>
                <a:spcPct val="90000"/>
              </a:lnSpc>
              <a:buNone/>
            </a:pPr>
            <a:r>
              <a:rPr lang="lv-LV" sz="3600" b="1" dirty="0" smtClean="0"/>
              <a:t>Kvalitatīvi</a:t>
            </a:r>
            <a:r>
              <a:rPr lang="lv-LV" sz="2800" dirty="0" smtClean="0"/>
              <a:t>:</a:t>
            </a:r>
          </a:p>
        </p:txBody>
      </p:sp>
      <p:sp>
        <p:nvSpPr>
          <p:cNvPr id="7" name="Rectangle 6"/>
          <p:cNvSpPr/>
          <p:nvPr/>
        </p:nvSpPr>
        <p:spPr>
          <a:xfrm>
            <a:off x="4355976" y="4710043"/>
            <a:ext cx="4788024" cy="2031325"/>
          </a:xfrm>
          <a:prstGeom prst="rect">
            <a:avLst/>
          </a:prstGeom>
        </p:spPr>
        <p:txBody>
          <a:bodyPr wrap="square">
            <a:spAutoFit/>
          </a:bodyPr>
          <a:lstStyle/>
          <a:p>
            <a:pPr algn="just" eaLnBrk="1" hangingPunct="1">
              <a:lnSpc>
                <a:spcPct val="90000"/>
              </a:lnSpc>
              <a:buFont typeface="Arial" pitchFamily="34" charset="0"/>
              <a:buChar char="•"/>
            </a:pPr>
            <a:r>
              <a:rPr lang="lv-LV" sz="2800" b="1" dirty="0" smtClean="0"/>
              <a:t>Ticībā</a:t>
            </a:r>
            <a:r>
              <a:rPr lang="lv-LV" sz="2800" dirty="0" smtClean="0"/>
              <a:t> un </a:t>
            </a:r>
            <a:r>
              <a:rPr lang="lv-LV" sz="2800" b="1" dirty="0" smtClean="0"/>
              <a:t>pēc Dieva gribas</a:t>
            </a:r>
          </a:p>
          <a:p>
            <a:pPr algn="just" eaLnBrk="1" hangingPunct="1">
              <a:lnSpc>
                <a:spcPct val="90000"/>
              </a:lnSpc>
              <a:buFont typeface="Arial" pitchFamily="34" charset="0"/>
              <a:buChar char="•"/>
            </a:pPr>
            <a:r>
              <a:rPr lang="lv-LV" sz="2800" dirty="0" smtClean="0"/>
              <a:t>Savam </a:t>
            </a:r>
            <a:r>
              <a:rPr lang="lv-LV" sz="2800" b="1" dirty="0" smtClean="0"/>
              <a:t>tuvākajam</a:t>
            </a:r>
            <a:r>
              <a:rPr lang="lv-LV" sz="2800" dirty="0" smtClean="0"/>
              <a:t>, ne sev</a:t>
            </a:r>
          </a:p>
          <a:p>
            <a:pPr algn="just" eaLnBrk="1" hangingPunct="1">
              <a:lnSpc>
                <a:spcPct val="90000"/>
              </a:lnSpc>
              <a:buFont typeface="Arial" pitchFamily="34" charset="0"/>
              <a:buChar char="•"/>
            </a:pPr>
            <a:r>
              <a:rPr lang="lv-LV" sz="2800" b="1" dirty="0" smtClean="0"/>
              <a:t>Nepiespiesti, labprātīgi</a:t>
            </a:r>
          </a:p>
          <a:p>
            <a:pPr algn="just" eaLnBrk="1" hangingPunct="1">
              <a:lnSpc>
                <a:spcPct val="90000"/>
              </a:lnSpc>
              <a:buFont typeface="Arial" pitchFamily="34" charset="0"/>
              <a:buChar char="•"/>
            </a:pPr>
            <a:r>
              <a:rPr lang="lv-LV" sz="2800" b="1" dirty="0" smtClean="0"/>
              <a:t>Pateicībā</a:t>
            </a:r>
            <a:r>
              <a:rPr lang="lv-LV" sz="2800" dirty="0" smtClean="0"/>
              <a:t> par to, ko </a:t>
            </a:r>
            <a:r>
              <a:rPr lang="lv-LV" sz="2800" b="1" dirty="0" smtClean="0"/>
              <a:t>Dievs</a:t>
            </a:r>
            <a:r>
              <a:rPr lang="lv-LV" sz="2800" dirty="0" smtClean="0"/>
              <a:t> ir </a:t>
            </a:r>
            <a:r>
              <a:rPr lang="lv-LV" sz="2800" b="1" dirty="0" smtClean="0"/>
              <a:t>darījis</a:t>
            </a:r>
            <a:r>
              <a:rPr lang="lv-LV" sz="2800" dirty="0" smtClean="0"/>
              <a:t> mūsu labā.</a:t>
            </a:r>
          </a:p>
        </p:txBody>
      </p:sp>
      <p:sp>
        <p:nvSpPr>
          <p:cNvPr id="8" name="Rectangle 7"/>
          <p:cNvSpPr/>
          <p:nvPr/>
        </p:nvSpPr>
        <p:spPr>
          <a:xfrm>
            <a:off x="144016" y="4710043"/>
            <a:ext cx="4572000" cy="2031325"/>
          </a:xfrm>
          <a:prstGeom prst="rect">
            <a:avLst/>
          </a:prstGeom>
        </p:spPr>
        <p:txBody>
          <a:bodyPr>
            <a:spAutoFit/>
          </a:bodyPr>
          <a:lstStyle/>
          <a:p>
            <a:pPr algn="just" eaLnBrk="1" hangingPunct="1">
              <a:lnSpc>
                <a:spcPct val="90000"/>
              </a:lnSpc>
              <a:buFont typeface="Arial" pitchFamily="34" charset="0"/>
              <a:buChar char="•"/>
            </a:pPr>
            <a:r>
              <a:rPr lang="lv-LV" sz="2800" b="1" dirty="0" smtClean="0"/>
              <a:t>Piespiesti</a:t>
            </a:r>
            <a:r>
              <a:rPr lang="lv-LV" sz="2800" dirty="0" smtClean="0"/>
              <a:t>, nelabprāt</a:t>
            </a:r>
          </a:p>
          <a:p>
            <a:pPr algn="just" eaLnBrk="1" hangingPunct="1">
              <a:lnSpc>
                <a:spcPct val="90000"/>
              </a:lnSpc>
              <a:buFont typeface="Arial" pitchFamily="34" charset="0"/>
              <a:buChar char="•"/>
            </a:pPr>
            <a:r>
              <a:rPr lang="lv-LV" sz="2800" b="1" dirty="0" smtClean="0"/>
              <a:t>Dabūtu</a:t>
            </a:r>
            <a:r>
              <a:rPr lang="lv-LV" sz="2800" dirty="0" smtClean="0"/>
              <a:t> kaut ko </a:t>
            </a:r>
            <a:r>
              <a:rPr lang="lv-LV" sz="2800" b="1" dirty="0" smtClean="0"/>
              <a:t>pretī</a:t>
            </a:r>
          </a:p>
          <a:p>
            <a:pPr algn="just" eaLnBrk="1" hangingPunct="1">
              <a:lnSpc>
                <a:spcPct val="90000"/>
              </a:lnSpc>
              <a:buFont typeface="Arial" pitchFamily="34" charset="0"/>
              <a:buChar char="•"/>
            </a:pPr>
            <a:r>
              <a:rPr lang="lv-LV" sz="2800" b="1" dirty="0" smtClean="0"/>
              <a:t>Ne</a:t>
            </a:r>
            <a:r>
              <a:rPr lang="lv-LV" sz="2800" dirty="0" smtClean="0"/>
              <a:t> pēc </a:t>
            </a:r>
            <a:r>
              <a:rPr lang="lv-LV" sz="2800" b="1" dirty="0" smtClean="0"/>
              <a:t>Dieva gribas</a:t>
            </a:r>
          </a:p>
          <a:p>
            <a:pPr algn="just" eaLnBrk="1" hangingPunct="1">
              <a:lnSpc>
                <a:spcPct val="90000"/>
              </a:lnSpc>
              <a:buFont typeface="Arial" pitchFamily="34" charset="0"/>
              <a:buChar char="•"/>
            </a:pPr>
            <a:r>
              <a:rPr lang="lv-LV" sz="2800" dirty="0" smtClean="0"/>
              <a:t>Lai </a:t>
            </a:r>
            <a:r>
              <a:rPr lang="lv-LV" sz="2800" b="1" dirty="0" smtClean="0"/>
              <a:t>izpelnītos dzīvību</a:t>
            </a:r>
          </a:p>
          <a:p>
            <a:pPr algn="just" eaLnBrk="1" hangingPunct="1">
              <a:lnSpc>
                <a:spcPct val="90000"/>
              </a:lnSpc>
              <a:buFont typeface="Arial" pitchFamily="34" charset="0"/>
              <a:buChar char="•"/>
            </a:pPr>
            <a:r>
              <a:rPr lang="lv-LV" sz="2800" b="1" dirty="0" smtClean="0"/>
              <a:t>Paaugstinātu</a:t>
            </a:r>
            <a:r>
              <a:rPr lang="lv-LV" sz="2800" dirty="0" smtClean="0"/>
              <a:t> sevi</a:t>
            </a:r>
            <a:endParaRPr lang="lv-LV" sz="2800" b="1" dirty="0" smtClean="0"/>
          </a:p>
        </p:txBody>
      </p:sp>
      <p:pic>
        <p:nvPicPr>
          <p:cNvPr id="10" name="Picture 9" descr="body.png"/>
          <p:cNvPicPr>
            <a:picLocks noChangeAspect="1"/>
          </p:cNvPicPr>
          <p:nvPr/>
        </p:nvPicPr>
        <p:blipFill>
          <a:blip r:embed="rId2" cstate="print"/>
          <a:stretch>
            <a:fillRect/>
          </a:stretch>
        </p:blipFill>
        <p:spPr>
          <a:xfrm>
            <a:off x="5364088" y="1772816"/>
            <a:ext cx="2438095" cy="2438095"/>
          </a:xfrm>
          <a:prstGeom prst="rect">
            <a:avLst/>
          </a:prstGeom>
        </p:spPr>
      </p:pic>
      <p:pic>
        <p:nvPicPr>
          <p:cNvPr id="11" name="Picture 10" descr="me.png"/>
          <p:cNvPicPr>
            <a:picLocks noChangeAspect="1"/>
          </p:cNvPicPr>
          <p:nvPr/>
        </p:nvPicPr>
        <p:blipFill>
          <a:blip r:embed="rId3" cstate="print"/>
          <a:stretch>
            <a:fillRect/>
          </a:stretch>
        </p:blipFill>
        <p:spPr>
          <a:xfrm>
            <a:off x="909769" y="1844824"/>
            <a:ext cx="2222071" cy="2222071"/>
          </a:xfrm>
          <a:prstGeom prst="rect">
            <a:avLst/>
          </a:prstGeom>
        </p:spPr>
      </p:pic>
      <p:sp>
        <p:nvSpPr>
          <p:cNvPr id="12" name="Rounded Rectangle 11"/>
          <p:cNvSpPr/>
          <p:nvPr/>
        </p:nvSpPr>
        <p:spPr>
          <a:xfrm>
            <a:off x="179512" y="1124744"/>
            <a:ext cx="864096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buNone/>
            </a:pPr>
            <a:r>
              <a:rPr lang="lv-LV" sz="3200" dirty="0" smtClean="0">
                <a:solidFill>
                  <a:schemeClr val="bg2">
                    <a:lumMod val="50000"/>
                  </a:schemeClr>
                </a:solidFill>
              </a:rPr>
              <a:t>Svarīga ir </a:t>
            </a:r>
            <a:r>
              <a:rPr lang="lv-LV" sz="3200" b="1" dirty="0" smtClean="0">
                <a:solidFill>
                  <a:schemeClr val="bg2">
                    <a:lumMod val="50000"/>
                  </a:schemeClr>
                </a:solidFill>
              </a:rPr>
              <a:t>motivācija </a:t>
            </a:r>
            <a:r>
              <a:rPr lang="lv-LV" sz="3200" dirty="0" smtClean="0">
                <a:solidFill>
                  <a:schemeClr val="bg2">
                    <a:lumMod val="50000"/>
                  </a:schemeClr>
                </a:solidFill>
              </a:rPr>
              <a:t>ar kādu darbi tiek darīti!</a:t>
            </a:r>
          </a:p>
        </p:txBody>
      </p:sp>
      <p:sp>
        <p:nvSpPr>
          <p:cNvPr id="13" name="Rounded Rectangle 12"/>
          <p:cNvSpPr/>
          <p:nvPr/>
        </p:nvSpPr>
        <p:spPr>
          <a:xfrm>
            <a:off x="107504" y="4221088"/>
            <a:ext cx="4104456"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buNone/>
            </a:pPr>
            <a:r>
              <a:rPr lang="lv-LV" sz="3200" b="1" dirty="0" smtClean="0">
                <a:solidFill>
                  <a:schemeClr val="bg2">
                    <a:lumMod val="50000"/>
                  </a:schemeClr>
                </a:solidFill>
              </a:rPr>
              <a:t>Grēcīga</a:t>
            </a:r>
            <a:r>
              <a:rPr lang="lv-LV" sz="3200" dirty="0" smtClean="0">
                <a:solidFill>
                  <a:schemeClr val="bg2">
                    <a:lumMod val="50000"/>
                  </a:schemeClr>
                </a:solidFill>
              </a:rPr>
              <a:t> </a:t>
            </a:r>
            <a:r>
              <a:rPr lang="lv-LV" sz="3200" b="1" dirty="0" smtClean="0">
                <a:solidFill>
                  <a:schemeClr val="bg2">
                    <a:lumMod val="50000"/>
                  </a:schemeClr>
                </a:solidFill>
              </a:rPr>
              <a:t>motivācija</a:t>
            </a:r>
            <a:endParaRPr lang="lv-LV" sz="3200" dirty="0" smtClean="0">
              <a:solidFill>
                <a:schemeClr val="bg2">
                  <a:lumMod val="50000"/>
                </a:schemeClr>
              </a:solidFill>
            </a:endParaRPr>
          </a:p>
        </p:txBody>
      </p:sp>
      <p:sp>
        <p:nvSpPr>
          <p:cNvPr id="14" name="Rounded Rectangle 13"/>
          <p:cNvSpPr/>
          <p:nvPr/>
        </p:nvSpPr>
        <p:spPr>
          <a:xfrm>
            <a:off x="4716016" y="4221088"/>
            <a:ext cx="4104456"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buNone/>
            </a:pPr>
            <a:r>
              <a:rPr lang="lv-LV" sz="3200" b="1" dirty="0" smtClean="0">
                <a:solidFill>
                  <a:schemeClr val="bg2">
                    <a:lumMod val="50000"/>
                  </a:schemeClr>
                </a:solidFill>
              </a:rPr>
              <a:t>Kristīga</a:t>
            </a:r>
            <a:r>
              <a:rPr lang="lv-LV" sz="3200" dirty="0" smtClean="0">
                <a:solidFill>
                  <a:schemeClr val="bg2">
                    <a:lumMod val="50000"/>
                  </a:schemeClr>
                </a:solidFill>
              </a:rPr>
              <a:t> </a:t>
            </a:r>
            <a:r>
              <a:rPr lang="lv-LV" sz="3200" b="1" dirty="0" smtClean="0">
                <a:solidFill>
                  <a:schemeClr val="bg2">
                    <a:lumMod val="50000"/>
                  </a:schemeClr>
                </a:solidFill>
              </a:rPr>
              <a:t>motivācija</a:t>
            </a:r>
            <a:endParaRPr lang="lv-LV" sz="3200" dirty="0" smtClean="0">
              <a:solidFill>
                <a:schemeClr val="bg2">
                  <a:lumMod val="50000"/>
                </a:schemeClr>
              </a:solidFill>
            </a:endParaRPr>
          </a:p>
        </p:txBody>
      </p:sp>
      <p:sp>
        <p:nvSpPr>
          <p:cNvPr id="15" name="Down Arrow 14"/>
          <p:cNvSpPr/>
          <p:nvPr/>
        </p:nvSpPr>
        <p:spPr>
          <a:xfrm rot="2199862">
            <a:off x="3700263" y="1895331"/>
            <a:ext cx="360040"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rot="19071256">
            <a:off x="4862746" y="1891148"/>
            <a:ext cx="360040"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ppt_x"/>
                                          </p:val>
                                        </p:tav>
                                        <p:tav tm="100000">
                                          <p:val>
                                            <p:strVal val="#ppt_x"/>
                                          </p:val>
                                        </p:tav>
                                      </p:tavLst>
                                    </p:anim>
                                    <p:anim calcmode="lin" valueType="num">
                                      <p:cBhvr additive="base">
                                        <p:cTn id="8" dur="500" fill="hold"/>
                                        <p:tgtEl>
                                          <p:spTgt spid="962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96259">
                                            <p:txEl>
                                              <p:pRg st="0" end="0"/>
                                            </p:txEl>
                                          </p:spTgt>
                                        </p:tgtEl>
                                        <p:attrNameLst>
                                          <p:attrName>style.visibility</p:attrName>
                                        </p:attrNameLst>
                                      </p:cBhvr>
                                      <p:to>
                                        <p:strVal val="visible"/>
                                      </p:to>
                                    </p:set>
                                    <p:animEffect transition="in" filter="dissolve">
                                      <p:cBhvr>
                                        <p:cTn id="12" dur="500"/>
                                        <p:tgtEl>
                                          <p:spTgt spid="96259">
                                            <p:txEl>
                                              <p:pRg st="0" end="0"/>
                                            </p:txEl>
                                          </p:spTgt>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2000"/>
                                        <p:tgtEl>
                                          <p:spTgt spid="15"/>
                                        </p:tgtEl>
                                      </p:cBhvr>
                                    </p:animEffect>
                                  </p:childTnLst>
                                </p:cTn>
                              </p:par>
                            </p:childTnLst>
                          </p:cTn>
                        </p:par>
                        <p:par>
                          <p:cTn id="21" fill="hold">
                            <p:stCondLst>
                              <p:cond delay="5000"/>
                            </p:stCondLst>
                            <p:childTnLst>
                              <p:par>
                                <p:cTn id="22" presetID="2" presetClass="entr" presetSubtype="4"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childTnLst>
                          </p:cTn>
                        </p:par>
                        <p:par>
                          <p:cTn id="29" fill="hold">
                            <p:stCondLst>
                              <p:cond delay="7000"/>
                            </p:stCondLst>
                            <p:childTnLst>
                              <p:par>
                                <p:cTn id="30" presetID="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7500"/>
                            </p:stCondLst>
                            <p:childTnLst>
                              <p:par>
                                <p:cTn id="35" presetID="10"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2000"/>
                                        <p:tgtEl>
                                          <p:spTgt spid="16"/>
                                        </p:tgtEl>
                                      </p:cBhvr>
                                    </p:animEffect>
                                  </p:childTnLst>
                                </p:cTn>
                              </p:par>
                            </p:childTnLst>
                          </p:cTn>
                        </p:par>
                        <p:par>
                          <p:cTn id="38" fill="hold">
                            <p:stCondLst>
                              <p:cond delay="9500"/>
                            </p:stCondLst>
                            <p:childTnLst>
                              <p:par>
                                <p:cTn id="39" presetID="2" presetClass="entr" presetSubtype="4"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10"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2000"/>
                                        <p:tgtEl>
                                          <p:spTgt spid="14"/>
                                        </p:tgtEl>
                                      </p:cBhvr>
                                    </p:animEffect>
                                  </p:childTnLst>
                                </p:cTn>
                              </p:par>
                            </p:childTnLst>
                          </p:cTn>
                        </p:par>
                        <p:par>
                          <p:cTn id="46" fill="hold">
                            <p:stCondLst>
                              <p:cond delay="11500"/>
                            </p:stCondLst>
                            <p:childTnLst>
                              <p:par>
                                <p:cTn id="47" presetID="2" presetClass="entr" presetSubtype="4"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uiExpand="1" build="p"/>
      <p:bldP spid="7" grpId="0"/>
      <p:bldP spid="8" grpId="0"/>
      <p:bldP spid="12" grpId="0" animBg="1"/>
      <p:bldP spid="13" grpId="0" animBg="1"/>
      <p:bldP spid="14" grpId="0"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0144CC64-32EB-47FF-BDE1-FBCB0B9760D9}" type="slidenum">
              <a:rPr lang="en-US" smtClean="0"/>
              <a:pPr/>
              <a:t>8</a:t>
            </a:fld>
            <a:endParaRPr lang="en-US" smtClean="0"/>
          </a:p>
        </p:txBody>
      </p:sp>
      <p:sp>
        <p:nvSpPr>
          <p:cNvPr id="96258" name="Rectangle 2"/>
          <p:cNvSpPr>
            <a:spLocks noGrp="1" noChangeArrowheads="1"/>
          </p:cNvSpPr>
          <p:nvPr>
            <p:ph type="title"/>
          </p:nvPr>
        </p:nvSpPr>
        <p:spPr>
          <a:xfrm>
            <a:off x="179388" y="0"/>
            <a:ext cx="8964612" cy="765175"/>
          </a:xfrm>
        </p:spPr>
        <p:txBody>
          <a:bodyPr/>
          <a:lstStyle/>
          <a:p>
            <a:pPr marL="762000" indent="-762000" eaLnBrk="1" hangingPunct="1">
              <a:defRPr/>
            </a:pPr>
            <a:r>
              <a:rPr lang="lv-LV" sz="4000" b="1" dirty="0" smtClean="0">
                <a:solidFill>
                  <a:schemeClr val="tx1"/>
                </a:solidFill>
              </a:rPr>
              <a:t>Grēcīga / egoistiska motivācija</a:t>
            </a:r>
            <a:endParaRPr lang="en-US" sz="4000" b="1" dirty="0" smtClean="0">
              <a:solidFill>
                <a:schemeClr val="tx1"/>
              </a:solidFill>
            </a:endParaRPr>
          </a:p>
        </p:txBody>
      </p:sp>
      <p:sp>
        <p:nvSpPr>
          <p:cNvPr id="96259" name="Rectangle 3"/>
          <p:cNvSpPr>
            <a:spLocks noGrp="1" noChangeArrowheads="1"/>
          </p:cNvSpPr>
          <p:nvPr>
            <p:ph type="body" idx="1"/>
          </p:nvPr>
        </p:nvSpPr>
        <p:spPr>
          <a:xfrm>
            <a:off x="0" y="657225"/>
            <a:ext cx="9144000" cy="6092825"/>
          </a:xfrm>
        </p:spPr>
        <p:txBody>
          <a:bodyPr/>
          <a:lstStyle/>
          <a:p>
            <a:pPr marL="0" indent="0" algn="just" eaLnBrk="1" hangingPunct="1">
              <a:lnSpc>
                <a:spcPct val="90000"/>
              </a:lnSpc>
            </a:pPr>
            <a:r>
              <a:rPr lang="lv-LV" sz="2800" b="1" dirty="0" smtClean="0"/>
              <a:t>Dievs</a:t>
            </a:r>
            <a:r>
              <a:rPr lang="lv-LV" sz="2800" dirty="0" smtClean="0"/>
              <a:t> vērtē mūsu </a:t>
            </a:r>
            <a:r>
              <a:rPr lang="lv-LV" sz="2800" b="1" dirty="0" smtClean="0"/>
              <a:t>darbus</a:t>
            </a:r>
            <a:r>
              <a:rPr lang="lv-LV" sz="2800" dirty="0" smtClean="0"/>
              <a:t> pēc mūsu </a:t>
            </a:r>
            <a:r>
              <a:rPr lang="lv-LV" sz="2800" b="1" dirty="0" smtClean="0"/>
              <a:t>sirds</a:t>
            </a:r>
            <a:r>
              <a:rPr lang="lv-LV" sz="2800" dirty="0" smtClean="0"/>
              <a:t> </a:t>
            </a:r>
            <a:r>
              <a:rPr lang="lv-LV" sz="2800" b="1" dirty="0" smtClean="0"/>
              <a:t>motivācijas</a:t>
            </a:r>
            <a:r>
              <a:rPr lang="lv-LV" sz="2800" dirty="0" smtClean="0"/>
              <a:t>!</a:t>
            </a:r>
          </a:p>
          <a:p>
            <a:pPr marL="0" indent="0" algn="just" eaLnBrk="1" hangingPunct="1">
              <a:lnSpc>
                <a:spcPct val="90000"/>
              </a:lnSpc>
            </a:pPr>
            <a:r>
              <a:rPr lang="lv-LV" sz="2800" b="1" dirty="0" smtClean="0"/>
              <a:t>Pilīte indes</a:t>
            </a:r>
            <a:r>
              <a:rPr lang="lv-LV" sz="2800" dirty="0" smtClean="0"/>
              <a:t> sabojā visu </a:t>
            </a:r>
            <a:r>
              <a:rPr lang="lv-LV" sz="2800" b="1" dirty="0" smtClean="0"/>
              <a:t>labo glāzi </a:t>
            </a:r>
            <a:r>
              <a:rPr lang="lv-LV" sz="2800" dirty="0" smtClean="0"/>
              <a:t>ar </a:t>
            </a:r>
            <a:r>
              <a:rPr lang="lv-LV" sz="2800" b="1" dirty="0" smtClean="0"/>
              <a:t>ūdeni</a:t>
            </a:r>
            <a:r>
              <a:rPr lang="lv-LV" sz="2800" dirty="0" smtClean="0"/>
              <a:t> un padara visu </a:t>
            </a:r>
            <a:r>
              <a:rPr lang="lv-LV" sz="2800" b="1" dirty="0" smtClean="0"/>
              <a:t>ūdeni par indi.</a:t>
            </a:r>
            <a:r>
              <a:rPr lang="lv-LV" sz="2800" dirty="0" smtClean="0"/>
              <a:t> Tāpat </a:t>
            </a:r>
            <a:r>
              <a:rPr lang="lv-LV" sz="2800" b="1" dirty="0" smtClean="0"/>
              <a:t>grēcīga motivācija sabojā</a:t>
            </a:r>
            <a:r>
              <a:rPr lang="lv-LV" sz="2800" dirty="0" smtClean="0"/>
              <a:t> </a:t>
            </a:r>
            <a:r>
              <a:rPr lang="lv-LV" sz="2800" b="1" dirty="0" smtClean="0"/>
              <a:t>ārēji labo darbu </a:t>
            </a:r>
            <a:r>
              <a:rPr lang="lv-LV" sz="2800" dirty="0" smtClean="0"/>
              <a:t>un padara to par </a:t>
            </a:r>
            <a:r>
              <a:rPr lang="lv-LV" sz="2800" b="1" dirty="0" smtClean="0"/>
              <a:t>grēku Dieva priekšā</a:t>
            </a:r>
            <a:r>
              <a:rPr lang="lv-LV" sz="2800" dirty="0" smtClean="0"/>
              <a:t>.</a:t>
            </a:r>
          </a:p>
          <a:p>
            <a:pPr marL="0" indent="0" algn="just" eaLnBrk="1" hangingPunct="1">
              <a:lnSpc>
                <a:spcPct val="90000"/>
              </a:lnSpc>
            </a:pPr>
            <a:r>
              <a:rPr lang="lv-LV" sz="2800" dirty="0" smtClean="0"/>
              <a:t>Arī </a:t>
            </a:r>
            <a:r>
              <a:rPr lang="lv-LV" sz="2800" b="1" dirty="0" smtClean="0"/>
              <a:t>grēcīgā motivācija </a:t>
            </a:r>
            <a:r>
              <a:rPr lang="lv-LV" sz="2800" dirty="0" smtClean="0"/>
              <a:t>Dieva priekšā ir </a:t>
            </a:r>
            <a:r>
              <a:rPr lang="lv-LV" sz="2800" b="1" dirty="0" smtClean="0"/>
              <a:t>jānožēlo</a:t>
            </a:r>
            <a:r>
              <a:rPr lang="lv-LV" sz="2800" dirty="0" smtClean="0"/>
              <a:t>!</a:t>
            </a:r>
          </a:p>
        </p:txBody>
      </p:sp>
      <p:pic>
        <p:nvPicPr>
          <p:cNvPr id="1028" name="Picture 4"/>
          <p:cNvPicPr>
            <a:picLocks noChangeAspect="1" noChangeArrowheads="1"/>
          </p:cNvPicPr>
          <p:nvPr/>
        </p:nvPicPr>
        <p:blipFill>
          <a:blip r:embed="rId2" cstate="print"/>
          <a:srcRect t="14684"/>
          <a:stretch>
            <a:fillRect/>
          </a:stretch>
        </p:blipFill>
        <p:spPr bwMode="auto">
          <a:xfrm>
            <a:off x="1285852" y="2676540"/>
            <a:ext cx="6599059" cy="4181460"/>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ppt_x"/>
                                          </p:val>
                                        </p:tav>
                                        <p:tav tm="100000">
                                          <p:val>
                                            <p:strVal val="#ppt_x"/>
                                          </p:val>
                                        </p:tav>
                                      </p:tavLst>
                                    </p:anim>
                                    <p:anim calcmode="lin" valueType="num">
                                      <p:cBhvr additive="base">
                                        <p:cTn id="8" dur="500" fill="hold"/>
                                        <p:tgtEl>
                                          <p:spTgt spid="962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96259">
                                            <p:txEl>
                                              <p:pRg st="0" end="0"/>
                                            </p:txEl>
                                          </p:spTgt>
                                        </p:tgtEl>
                                        <p:attrNameLst>
                                          <p:attrName>style.visibility</p:attrName>
                                        </p:attrNameLst>
                                      </p:cBhvr>
                                      <p:to>
                                        <p:strVal val="visible"/>
                                      </p:to>
                                    </p:set>
                                    <p:animEffect transition="in" filter="dissolve">
                                      <p:cBhvr>
                                        <p:cTn id="12" dur="500"/>
                                        <p:tgtEl>
                                          <p:spTgt spid="96259">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96259">
                                            <p:txEl>
                                              <p:pRg st="1" end="1"/>
                                            </p:txEl>
                                          </p:spTgt>
                                        </p:tgtEl>
                                        <p:attrNameLst>
                                          <p:attrName>style.visibility</p:attrName>
                                        </p:attrNameLst>
                                      </p:cBhvr>
                                      <p:to>
                                        <p:strVal val="visible"/>
                                      </p:to>
                                    </p:set>
                                    <p:animEffect transition="in" filter="dissolve">
                                      <p:cBhvr>
                                        <p:cTn id="16" dur="500"/>
                                        <p:tgtEl>
                                          <p:spTgt spid="96259">
                                            <p:txEl>
                                              <p:pRg st="1" end="1"/>
                                            </p:txEl>
                                          </p:spTgt>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96259">
                                            <p:txEl>
                                              <p:pRg st="2" end="2"/>
                                            </p:txEl>
                                          </p:spTgt>
                                        </p:tgtEl>
                                        <p:attrNameLst>
                                          <p:attrName>style.visibility</p:attrName>
                                        </p:attrNameLst>
                                      </p:cBhvr>
                                      <p:to>
                                        <p:strVal val="visible"/>
                                      </p:to>
                                    </p:set>
                                    <p:animEffect transition="in" filter="dissolve">
                                      <p:cBhvr>
                                        <p:cTn id="20" dur="500"/>
                                        <p:tgtEl>
                                          <p:spTgt spid="96259">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fade">
                                      <p:cBhvr>
                                        <p:cTn id="23"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5" name="Picture 7"/>
          <p:cNvPicPr>
            <a:picLocks noChangeAspect="1" noChangeArrowheads="1"/>
          </p:cNvPicPr>
          <p:nvPr/>
        </p:nvPicPr>
        <p:blipFill>
          <a:blip r:embed="rId2" cstate="print"/>
          <a:srcRect/>
          <a:stretch>
            <a:fillRect/>
          </a:stretch>
        </p:blipFill>
        <p:spPr bwMode="auto">
          <a:xfrm>
            <a:off x="4192563" y="1628800"/>
            <a:ext cx="4951437" cy="4951437"/>
          </a:xfrm>
          <a:prstGeom prst="rect">
            <a:avLst/>
          </a:prstGeom>
          <a:ln>
            <a:noFill/>
          </a:ln>
          <a:effectLst>
            <a:softEdge rad="112500"/>
          </a:effectLst>
        </p:spPr>
      </p:pic>
      <p:sp>
        <p:nvSpPr>
          <p:cNvPr id="13314" name="Rectangle 3"/>
          <p:cNvSpPr>
            <a:spLocks noGrp="1" noChangeArrowheads="1"/>
          </p:cNvSpPr>
          <p:nvPr>
            <p:ph type="body" idx="1"/>
          </p:nvPr>
        </p:nvSpPr>
        <p:spPr>
          <a:xfrm>
            <a:off x="-285784" y="0"/>
            <a:ext cx="9429784" cy="4525963"/>
          </a:xfrm>
        </p:spPr>
        <p:txBody>
          <a:bodyPr/>
          <a:lstStyle/>
          <a:p>
            <a:r>
              <a:rPr lang="lv-LV" sz="2800" i="1" dirty="0" smtClean="0"/>
              <a:t>26 Tad kalps krita pie zemes un viņu gauži lūdza, sacīdams: cieties ar mani, es tev visu nomaksāšu.</a:t>
            </a:r>
            <a:endParaRPr lang="lv-LV" sz="2800" dirty="0" smtClean="0"/>
          </a:p>
        </p:txBody>
      </p:sp>
      <p:sp>
        <p:nvSpPr>
          <p:cNvPr id="13317" name="Rectangle 7"/>
          <p:cNvSpPr>
            <a:spLocks noChangeArrowheads="1"/>
          </p:cNvSpPr>
          <p:nvPr/>
        </p:nvSpPr>
        <p:spPr bwMode="auto">
          <a:xfrm>
            <a:off x="0" y="857250"/>
            <a:ext cx="9144000" cy="954107"/>
          </a:xfrm>
          <a:prstGeom prst="rect">
            <a:avLst/>
          </a:prstGeom>
          <a:noFill/>
          <a:ln w="9525">
            <a:noFill/>
            <a:miter lim="800000"/>
            <a:headEnd/>
            <a:tailEnd/>
          </a:ln>
        </p:spPr>
        <p:txBody>
          <a:bodyPr wrap="square">
            <a:spAutoFit/>
          </a:bodyPr>
          <a:lstStyle/>
          <a:p>
            <a:r>
              <a:rPr lang="lv-LV" sz="2800" i="1" dirty="0"/>
              <a:t>27 Tad kungam palika kalpa žēl, un viņš to palaida un parādu tam arī atlaida.</a:t>
            </a:r>
            <a:endParaRPr lang="lv-LV" sz="2000" dirty="0"/>
          </a:p>
        </p:txBody>
      </p:sp>
      <p:sp>
        <p:nvSpPr>
          <p:cNvPr id="6" name="Rounded Rectangle 5"/>
          <p:cNvSpPr/>
          <p:nvPr/>
        </p:nvSpPr>
        <p:spPr>
          <a:xfrm>
            <a:off x="395536" y="2132856"/>
            <a:ext cx="3888432"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Kalps nelūdz pēc parāda atlaišanas</a:t>
            </a:r>
            <a:endParaRPr lang="en-US" sz="3200" b="1" dirty="0">
              <a:solidFill>
                <a:schemeClr val="tx1"/>
              </a:solidFill>
            </a:endParaRPr>
          </a:p>
        </p:txBody>
      </p:sp>
      <p:sp>
        <p:nvSpPr>
          <p:cNvPr id="7" name="Rounded Rectangle 6"/>
          <p:cNvSpPr/>
          <p:nvPr/>
        </p:nvSpPr>
        <p:spPr>
          <a:xfrm>
            <a:off x="179512" y="3429000"/>
            <a:ext cx="4320480"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Kalpam ir nereāla cerība pašam visu atmaksāt </a:t>
            </a:r>
            <a:endParaRPr lang="en-US" sz="3200" b="1" dirty="0">
              <a:solidFill>
                <a:schemeClr val="tx1"/>
              </a:solidFill>
            </a:endParaRPr>
          </a:p>
        </p:txBody>
      </p:sp>
      <p:sp>
        <p:nvSpPr>
          <p:cNvPr id="8" name="Rounded Rectangle 7"/>
          <p:cNvSpPr/>
          <p:nvPr/>
        </p:nvSpPr>
        <p:spPr>
          <a:xfrm>
            <a:off x="35496" y="5157192"/>
            <a:ext cx="4680520" cy="1628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Bet Kungs ir žēlīgs un nepelnīti visu parādu šim kalpam atlaiž</a:t>
            </a:r>
            <a:endParaRPr lang="en-US" sz="3200" b="1" dirty="0">
              <a:solidFill>
                <a:schemeClr val="tx1"/>
              </a:solidFill>
            </a:endParaRPr>
          </a:p>
        </p:txBody>
      </p:sp>
      <p:sp>
        <p:nvSpPr>
          <p:cNvPr id="12290" name="AutoShape 2" descr="The Parable of the Unmerciful Servant - St. John Lutheran Churc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2" name="AutoShape 4" descr="The Parable of the Unmerciful Servant - St. John Lutheran Churc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4" name="AutoShape 6" descr="The Parable of the Unmerciful Servant - St. John Lutheran Churc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 calcmode="lin" valueType="num">
                                      <p:cBhvr additive="base">
                                        <p:cTn id="7" dur="5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2295"/>
                                        </p:tgtEl>
                                        <p:attrNameLst>
                                          <p:attrName>style.visibility</p:attrName>
                                        </p:attrNameLst>
                                      </p:cBhvr>
                                      <p:to>
                                        <p:strVal val="visible"/>
                                      </p:to>
                                    </p:set>
                                    <p:animEffect transition="in" filter="fade">
                                      <p:cBhvr>
                                        <p:cTn id="12" dur="2000"/>
                                        <p:tgtEl>
                                          <p:spTgt spid="12295"/>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13317"/>
                                        </p:tgtEl>
                                        <p:attrNameLst>
                                          <p:attrName>style.visibility</p:attrName>
                                        </p:attrNameLst>
                                      </p:cBhvr>
                                      <p:to>
                                        <p:strVal val="visible"/>
                                      </p:to>
                                    </p:set>
                                    <p:anim calcmode="lin" valueType="num">
                                      <p:cBhvr additive="base">
                                        <p:cTn id="16" dur="500" fill="hold"/>
                                        <p:tgtEl>
                                          <p:spTgt spid="13317"/>
                                        </p:tgtEl>
                                        <p:attrNameLst>
                                          <p:attrName>ppt_x</p:attrName>
                                        </p:attrNameLst>
                                      </p:cBhvr>
                                      <p:tavLst>
                                        <p:tav tm="0">
                                          <p:val>
                                            <p:strVal val="#ppt_x"/>
                                          </p:val>
                                        </p:tav>
                                        <p:tav tm="100000">
                                          <p:val>
                                            <p:strVal val="#ppt_x"/>
                                          </p:val>
                                        </p:tav>
                                      </p:tavLst>
                                    </p:anim>
                                    <p:anim calcmode="lin" valueType="num">
                                      <p:cBhvr additive="base">
                                        <p:cTn id="17" dur="500" fill="hold"/>
                                        <p:tgtEl>
                                          <p:spTgt spid="13317"/>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P spid="13317" grpId="0"/>
      <p:bldP spid="6" grpId="0" animBg="1"/>
      <p:bldP spid="7" grpId="0" animBg="1"/>
      <p:bldP spid="8"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9960</TotalTime>
  <Words>1199</Words>
  <Application>Microsoft Office PowerPoint</Application>
  <PresentationFormat>On-screen Show (4:3)</PresentationFormat>
  <Paragraphs>94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Mt.18:23-35 “Lielā piedošana”</vt:lpstr>
      <vt:lpstr>Mt.18:23-35 Lielā piedošana</vt:lpstr>
      <vt:lpstr>Vai te ir runa par naudu?</vt:lpstr>
      <vt:lpstr>10 000 talenti</vt:lpstr>
      <vt:lpstr>Mūsu Tēvs debesīs lūgšanā: Un piedod mums mūsu parādus, kā arī mēs piedodam saviem parādniekiem </vt:lpstr>
      <vt:lpstr>Vai tiešām mūsu grēku nasta ir tik liela? </vt:lpstr>
      <vt:lpstr>Lielākoties mūsu labie darbi ir grēki</vt:lpstr>
      <vt:lpstr>Grēcīga / egoistiska motivācija</vt:lpstr>
      <vt:lpstr>Slide 9</vt:lpstr>
      <vt:lpstr>Slide 10</vt:lpstr>
      <vt:lpstr>Slide 11</vt:lpstr>
      <vt:lpstr>Slide 12</vt:lpstr>
      <vt:lpstr>Slide 13</vt:lpstr>
      <vt:lpstr>Slide 14</vt:lpstr>
      <vt:lpstr>Slide 15</vt:lpstr>
      <vt:lpstr>Slide 16</vt:lpstr>
      <vt:lpstr>Mūsu Tēvs debesīs lūgšanā mēs lūdzam: Un piedod mums mūsu parādus, kā arī mēs piedodam saviem parādniekiem </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88</cp:revision>
  <dcterms:created xsi:type="dcterms:W3CDTF">2010-10-07T14:46:11Z</dcterms:created>
  <dcterms:modified xsi:type="dcterms:W3CDTF">2023-03-19T09:49:53Z</dcterms:modified>
</cp:coreProperties>
</file>